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72" r:id="rId9"/>
    <p:sldId id="273" r:id="rId10"/>
    <p:sldId id="263" r:id="rId11"/>
    <p:sldId id="264" r:id="rId12"/>
    <p:sldId id="265" r:id="rId13"/>
    <p:sldId id="266" r:id="rId14"/>
    <p:sldId id="267" r:id="rId15"/>
    <p:sldId id="268" r:id="rId16"/>
    <p:sldId id="269" r:id="rId17"/>
    <p:sldId id="270" r:id="rId18"/>
  </p:sldIdLst>
  <p:sldSz cx="18288000" cy="10287000"/>
  <p:notesSz cx="6858000" cy="9144000"/>
  <p:embeddedFontLst>
    <p:embeddedFont>
      <p:font typeface="Montserrat" panose="00000500000000000000" pitchFamily="2" charset="0"/>
      <p:regular r:id="rId20"/>
      <p:bold r:id="rId21"/>
      <p:italic r:id="rId22"/>
      <p:boldItalic r:id="rId23"/>
    </p:embeddedFont>
    <p:embeddedFont>
      <p:font typeface="Pinata Marks Rough Bold" panose="020B0604020202020204" charset="0"/>
      <p:regular r:id="rId24"/>
    </p:embeddedFont>
    <p:embeddedFont>
      <p:font typeface="Poppins" panose="00000500000000000000" pitchFamily="2" charset="0"/>
      <p:regular r:id="rId25"/>
    </p:embeddedFont>
    <p:embeddedFont>
      <p:font typeface="Poppins Bold" panose="00000800000000000000" charset="0"/>
      <p:regular r:id="rId26"/>
    </p:embeddedFont>
    <p:embeddedFont>
      <p:font typeface="Poppins Heavy" panose="020B0604020202020204" charset="0"/>
      <p:regular r:id="rId27"/>
    </p:embeddedFont>
    <p:embeddedFont>
      <p:font typeface="Poppins Italics" panose="020B0604020202020204" charset="0"/>
      <p:regular r:id="rId28"/>
    </p:embeddedFont>
    <p:embeddedFont>
      <p:font typeface="Poppins Ultra-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6725" autoAdjust="0"/>
  </p:normalViewPr>
  <p:slideViewPr>
    <p:cSldViewPr>
      <p:cViewPr varScale="1">
        <p:scale>
          <a:sx n="45" d="100"/>
          <a:sy n="45" d="100"/>
        </p:scale>
        <p:origin x="1659"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B0173-4109-4746-8DF8-AFDB91622410}"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5D991-2F04-4BF0-B360-5DDD7118290D}" type="slidenum">
              <a:rPr lang="en-US" smtClean="0"/>
              <a:t>‹#›</a:t>
            </a:fld>
            <a:endParaRPr lang="en-US"/>
          </a:p>
        </p:txBody>
      </p:sp>
    </p:spTree>
    <p:extLst>
      <p:ext uri="{BB962C8B-B14F-4D97-AF65-F5344CB8AC3E}">
        <p14:creationId xmlns:p14="http://schemas.microsoft.com/office/powerpoint/2010/main" val="299405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an informational presentation about the L-A Public Schools Referendum the school district is asking residents to consider on November 5.</a:t>
            </a:r>
          </a:p>
          <a:p>
            <a:endParaRPr lang="en-US" dirty="0"/>
          </a:p>
          <a:p>
            <a:r>
              <a:rPr lang="en-US" dirty="0"/>
              <a:t>I am &lt;&lt;insert name&gt;&gt; and I am a/the &lt;&lt;insert role&gt;&gt; for L-A Public Schools. I am personally passionate about public education because &lt;&lt;insert reason&gt;&gt;.</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1</a:t>
            </a:fld>
            <a:endParaRPr lang="en-US"/>
          </a:p>
        </p:txBody>
      </p:sp>
    </p:spTree>
    <p:extLst>
      <p:ext uri="{BB962C8B-B14F-4D97-AF65-F5344CB8AC3E}">
        <p14:creationId xmlns:p14="http://schemas.microsoft.com/office/powerpoint/2010/main" val="4069863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cost to these improvements.</a:t>
            </a:r>
          </a:p>
          <a:p>
            <a:endParaRPr lang="en-US" dirty="0"/>
          </a:p>
          <a:p>
            <a:r>
              <a:rPr lang="en-US" dirty="0"/>
              <a:t>We worked hard to reduce the referendum ask to “just the basics” because we heard residents say that an additional tax burden would be a challenge for them.</a:t>
            </a:r>
          </a:p>
          <a:p>
            <a:endParaRPr lang="en-US" dirty="0"/>
          </a:p>
          <a:p>
            <a:r>
              <a:rPr lang="en-US" dirty="0"/>
              <a:t>If both questions are approved, &lt;&lt;read the slide&gt;&gt;</a:t>
            </a:r>
          </a:p>
          <a:p>
            <a:endParaRPr lang="en-US" dirty="0"/>
          </a:p>
          <a:p>
            <a:r>
              <a:rPr lang="en-US" dirty="0"/>
              <a:t>If you own agricultural land, there is a significant tax credit – 70%, through the Ag2School program.</a:t>
            </a:r>
          </a:p>
          <a:p>
            <a:endParaRPr lang="en-US" dirty="0"/>
          </a:p>
          <a:p>
            <a:r>
              <a:rPr lang="en-US" dirty="0"/>
              <a:t>We did our research and learned that 62% of L-A Residents qualify for the Ag2School program. And the best news… it is automatically applied to your tax bill, there are no additional steps for agricultural landowners to take.</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10</a:t>
            </a:fld>
            <a:endParaRPr lang="en-US"/>
          </a:p>
        </p:txBody>
      </p:sp>
    </p:spTree>
    <p:extLst>
      <p:ext uri="{BB962C8B-B14F-4D97-AF65-F5344CB8AC3E}">
        <p14:creationId xmlns:p14="http://schemas.microsoft.com/office/powerpoint/2010/main" val="3955688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referendum is </a:t>
            </a:r>
            <a:r>
              <a:rPr lang="en-US" sz="1200" dirty="0">
                <a:solidFill>
                  <a:srgbClr val="EFD000"/>
                </a:solidFill>
                <a:latin typeface="Poppins Ultra-Bold"/>
                <a:cs typeface="Poppins Ultra-Bold"/>
                <a:sym typeface="Poppins Ultra-Bold"/>
              </a:rPr>
              <a:t>a</a:t>
            </a:r>
            <a:r>
              <a:rPr lang="en-US" sz="1200" dirty="0">
                <a:solidFill>
                  <a:srgbClr val="EFD000"/>
                </a:solidFill>
                <a:latin typeface="Poppins Ultra-Bold"/>
                <a:ea typeface="Poppins Ultra-Bold"/>
                <a:cs typeface="Poppins Ultra-Bold"/>
                <a:sym typeface="Poppins Ultra-Bold"/>
              </a:rPr>
              <a:t>n investment in students, families, and communities. The future success of our communities depends on the success and vitality of our schools. </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11</a:t>
            </a:fld>
            <a:endParaRPr lang="en-US"/>
          </a:p>
        </p:txBody>
      </p:sp>
    </p:spTree>
    <p:extLst>
      <p:ext uri="{BB962C8B-B14F-4D97-AF65-F5344CB8AC3E}">
        <p14:creationId xmlns:p14="http://schemas.microsoft.com/office/powerpoint/2010/main" val="99240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&lt;&lt;Read this slide&gt;&gt;</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12</a:t>
            </a:fld>
            <a:endParaRPr lang="en-US"/>
          </a:p>
        </p:txBody>
      </p:sp>
    </p:spTree>
    <p:extLst>
      <p:ext uri="{BB962C8B-B14F-4D97-AF65-F5344CB8AC3E}">
        <p14:creationId xmlns:p14="http://schemas.microsoft.com/office/powerpoint/2010/main" val="967318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vote on or before November 5</a:t>
            </a:r>
            <a:r>
              <a:rPr lang="en-US" baseline="30000" dirty="0"/>
              <a:t>th</a:t>
            </a:r>
            <a:r>
              <a:rPr lang="en-US" dirty="0"/>
              <a:t>.</a:t>
            </a:r>
          </a:p>
          <a:p>
            <a:endParaRPr lang="en-US" dirty="0"/>
          </a:p>
          <a:p>
            <a:r>
              <a:rPr lang="en-US" dirty="0"/>
              <a:t>Thank you.</a:t>
            </a:r>
          </a:p>
          <a:p>
            <a:endParaRPr lang="en-US" dirty="0"/>
          </a:p>
          <a:p>
            <a:r>
              <a:rPr lang="en-US" dirty="0"/>
              <a:t>I would be happy to answer any specific questions you may have about our schools or the referendum.</a:t>
            </a:r>
          </a:p>
          <a:p>
            <a:endParaRPr lang="en-US" dirty="0"/>
          </a:p>
          <a:p>
            <a:endParaRPr lang="en-US" dirty="0"/>
          </a:p>
          <a:p>
            <a:endParaRPr lang="en-US" dirty="0"/>
          </a:p>
          <a:p>
            <a:r>
              <a:rPr lang="en-US" dirty="0"/>
              <a:t>NOTE: There are prepared FAQ slides following for:</a:t>
            </a:r>
            <a:br>
              <a:rPr lang="en-US" dirty="0"/>
            </a:br>
            <a:r>
              <a:rPr lang="en-US" dirty="0"/>
              <a:t>Student Success</a:t>
            </a:r>
          </a:p>
          <a:p>
            <a:r>
              <a:rPr lang="en-US" dirty="0"/>
              <a:t>Budget</a:t>
            </a:r>
          </a:p>
          <a:p>
            <a:r>
              <a:rPr lang="en-US" dirty="0"/>
              <a:t>Enrollment</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13</a:t>
            </a:fld>
            <a:endParaRPr lang="en-US"/>
          </a:p>
        </p:txBody>
      </p:sp>
    </p:spTree>
    <p:extLst>
      <p:ext uri="{BB962C8B-B14F-4D97-AF65-F5344CB8AC3E}">
        <p14:creationId xmlns:p14="http://schemas.microsoft.com/office/powerpoint/2010/main" val="4161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L-A Public Schools completed a strategic planning process to revisit our Mission, Vision, Beliefs, and Strategic Priorities and Goals.</a:t>
            </a:r>
          </a:p>
          <a:p>
            <a:endParaRPr lang="en-US" dirty="0"/>
          </a:p>
          <a:p>
            <a:r>
              <a:rPr lang="en-US" dirty="0"/>
              <a:t>You will see our Mission reflected in everything we do… every decision we make… our daily teaching and our guiding light as we educate all learners.</a:t>
            </a:r>
          </a:p>
          <a:p>
            <a:endParaRPr lang="en-US" dirty="0"/>
          </a:p>
          <a:p>
            <a:r>
              <a:rPr lang="en-US" dirty="0"/>
              <a:t>The strategic plan establishes priorities and goals that we are striving to complete in the areas listed above. If you would like to learn more about the strategic plan, visit our website.</a:t>
            </a:r>
          </a:p>
          <a:p>
            <a:endParaRPr lang="en-US" dirty="0"/>
          </a:p>
          <a:p>
            <a:r>
              <a:rPr lang="en-US" dirty="0"/>
              <a:t>Today/Tonight, I would like to share information with you about the upcoming referendum which has identified goals under the areas of Finance and Facilities.</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2</a:t>
            </a:fld>
            <a:endParaRPr lang="en-US"/>
          </a:p>
        </p:txBody>
      </p:sp>
    </p:spTree>
    <p:extLst>
      <p:ext uri="{BB962C8B-B14F-4D97-AF65-F5344CB8AC3E}">
        <p14:creationId xmlns:p14="http://schemas.microsoft.com/office/powerpoint/2010/main" val="256857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me to begin with a few facts that you may not know about L-A Public Schools.</a:t>
            </a:r>
          </a:p>
          <a:p>
            <a:endParaRPr lang="en-US" dirty="0"/>
          </a:p>
          <a:p>
            <a:r>
              <a:rPr lang="en-US" dirty="0"/>
              <a:t>We provide learning for all students – from infants in ECFE classes to senior citizens who participate in Community Education classes and events.</a:t>
            </a:r>
          </a:p>
          <a:p>
            <a:endParaRPr lang="en-US" dirty="0"/>
          </a:p>
          <a:p>
            <a:r>
              <a:rPr lang="en-US" dirty="0"/>
              <a:t>For all learners, we focus on standards-based instruction, meaning all teaching is aligned to state standards for academic success E-12 and all adult learning is grounded in best practices.</a:t>
            </a:r>
          </a:p>
          <a:p>
            <a:endParaRPr lang="en-US" dirty="0"/>
          </a:p>
          <a:p>
            <a:r>
              <a:rPr lang="en-US" dirty="0"/>
              <a:t>Our preschool and childcare programs provide an early start or additional support to achieve academic success as they too are standards-based and aligned … to daily, school instruction as well as the state standards.</a:t>
            </a:r>
          </a:p>
          <a:p>
            <a:endParaRPr lang="en-US" dirty="0"/>
          </a:p>
          <a:p>
            <a:r>
              <a:rPr lang="en-US" dirty="0"/>
              <a:t>At the high school level, students can access advanced placement classes as well as many offering in concurrent enrollment. Both provide rigor for students and saving for parents’ pocketbooks as satisfactory completion will earn students college credit – free of charge – while attending classes at L-A High School.</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3</a:t>
            </a:fld>
            <a:endParaRPr lang="en-US"/>
          </a:p>
        </p:txBody>
      </p:sp>
    </p:spTree>
    <p:extLst>
      <p:ext uri="{BB962C8B-B14F-4D97-AF65-F5344CB8AC3E}">
        <p14:creationId xmlns:p14="http://schemas.microsoft.com/office/powerpoint/2010/main" val="75554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school district we are facing significant budget challenges and facilities needs that far exceed annual funding.</a:t>
            </a:r>
          </a:p>
          <a:p>
            <a:endParaRPr lang="en-US" dirty="0"/>
          </a:p>
          <a:p>
            <a:r>
              <a:rPr lang="en-US" dirty="0"/>
              <a:t>To begin to address both challenges, we are asking residents to consider a two-question referendum this fall.</a:t>
            </a:r>
          </a:p>
          <a:p>
            <a:endParaRPr lang="en-US" dirty="0"/>
          </a:p>
          <a:p>
            <a:r>
              <a:rPr lang="en-US" dirty="0"/>
              <a:t>&lt;&lt;Read the questions from the slide.&gt;&gt;</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4</a:t>
            </a:fld>
            <a:endParaRPr lang="en-US"/>
          </a:p>
        </p:txBody>
      </p:sp>
    </p:spTree>
    <p:extLst>
      <p:ext uri="{BB962C8B-B14F-4D97-AF65-F5344CB8AC3E}">
        <p14:creationId xmlns:p14="http://schemas.microsoft.com/office/powerpoint/2010/main" val="2237800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more information about our operations budget.</a:t>
            </a:r>
          </a:p>
          <a:p>
            <a:endParaRPr lang="en-US" dirty="0"/>
          </a:p>
          <a:p>
            <a:r>
              <a:rPr lang="en-US" dirty="0"/>
              <a:t>Operating budgets fund everything that happens within the classroom and school – teachers, instructional materials (curriculum), supplies, etc. Everything our students need to learn.</a:t>
            </a:r>
          </a:p>
          <a:p>
            <a:endParaRPr lang="en-US" dirty="0"/>
          </a:p>
          <a:p>
            <a:r>
              <a:rPr lang="en-US" dirty="0"/>
              <a:t>We face a budget deficit due to Rising Costs, Declining Enrollment, and State Funding that has not kept up with inflation.</a:t>
            </a:r>
          </a:p>
          <a:p>
            <a:endParaRPr lang="en-US" dirty="0"/>
          </a:p>
          <a:p>
            <a:r>
              <a:rPr lang="en-US" dirty="0"/>
              <a:t>For this school year, the school board adopted $771,000 in budget adjustments (read above).</a:t>
            </a:r>
          </a:p>
          <a:p>
            <a:endParaRPr lang="en-US" dirty="0"/>
          </a:p>
          <a:p>
            <a:r>
              <a:rPr lang="en-US" dirty="0"/>
              <a:t>If approved, the referendum will greatly improve our operating budget, but sadly… additional budget adjustments will still be needed in coming years due to declining enrollment.</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5</a:t>
            </a:fld>
            <a:endParaRPr lang="en-US"/>
          </a:p>
        </p:txBody>
      </p:sp>
    </p:spTree>
    <p:extLst>
      <p:ext uri="{BB962C8B-B14F-4D97-AF65-F5344CB8AC3E}">
        <p14:creationId xmlns:p14="http://schemas.microsoft.com/office/powerpoint/2010/main" val="235556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facilities challenges are many. Primarily because we have not had a bond referendum approved by voters in the past 27 years.</a:t>
            </a:r>
          </a:p>
          <a:p>
            <a:endParaRPr lang="en-US" dirty="0"/>
          </a:p>
          <a:p>
            <a:r>
              <a:rPr lang="en-US" dirty="0"/>
              <a:t>Applause goes to our maintenance staff – they do a great job maintaining what we have. And their creativity to fix outdated systems and tenacity at researching used parts for equipment, is a tribute to their dedication to students and learning.</a:t>
            </a:r>
          </a:p>
          <a:p>
            <a:endParaRPr lang="en-US" dirty="0"/>
          </a:p>
          <a:p>
            <a:r>
              <a:rPr lang="en-US" dirty="0"/>
              <a:t>That said, our outdated classrooms, worn finishes, classrooms that are often too cold or too warm, do not support today’s learning.</a:t>
            </a:r>
          </a:p>
          <a:p>
            <a:endParaRPr lang="en-US" dirty="0"/>
          </a:p>
          <a:p>
            <a:r>
              <a:rPr lang="en-US" dirty="0"/>
              <a:t>And student and staff safety is a concern daily at our school entrances and in our parking lots as students, buses, and cars intermingle twice a day.</a:t>
            </a:r>
          </a:p>
          <a:p>
            <a:endParaRPr lang="en-US" dirty="0"/>
          </a:p>
        </p:txBody>
      </p:sp>
      <p:sp>
        <p:nvSpPr>
          <p:cNvPr id="4" name="Slide Number Placeholder 3"/>
          <p:cNvSpPr>
            <a:spLocks noGrp="1"/>
          </p:cNvSpPr>
          <p:nvPr>
            <p:ph type="sldNum" sz="quarter" idx="5"/>
          </p:nvPr>
        </p:nvSpPr>
        <p:spPr/>
        <p:txBody>
          <a:bodyPr/>
          <a:lstStyle/>
          <a:p>
            <a:fld id="{2E15D991-2F04-4BF0-B360-5DDD7118290D}" type="slidenum">
              <a:rPr lang="en-US" smtClean="0"/>
              <a:t>6</a:t>
            </a:fld>
            <a:endParaRPr lang="en-US"/>
          </a:p>
        </p:txBody>
      </p:sp>
    </p:spTree>
    <p:extLst>
      <p:ext uri="{BB962C8B-B14F-4D97-AF65-F5344CB8AC3E}">
        <p14:creationId xmlns:p14="http://schemas.microsoft.com/office/powerpoint/2010/main" val="390728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5319"/>
              </a:lnSpc>
            </a:pPr>
            <a:r>
              <a:rPr lang="en-US" sz="1200" dirty="0">
                <a:solidFill>
                  <a:srgbClr val="FFFFFF"/>
                </a:solidFill>
                <a:latin typeface="Poppins"/>
                <a:ea typeface="Poppins"/>
                <a:cs typeface="Poppins"/>
                <a:sym typeface="Poppins"/>
              </a:rPr>
              <a:t>You spoke. In the 2023 referendum election. And in the post-referendum survey as community engagement meetings.</a:t>
            </a:r>
          </a:p>
          <a:p>
            <a:pPr algn="l">
              <a:lnSpc>
                <a:spcPts val="5319"/>
              </a:lnSpc>
            </a:pPr>
            <a:endParaRPr lang="en-US" sz="1200" dirty="0">
              <a:solidFill>
                <a:srgbClr val="FFFFFF"/>
              </a:solidFill>
              <a:latin typeface="Poppins"/>
              <a:ea typeface="Poppins"/>
              <a:cs typeface="Poppins"/>
              <a:sym typeface="Poppins"/>
            </a:endParaRPr>
          </a:p>
          <a:p>
            <a:pPr algn="l">
              <a:lnSpc>
                <a:spcPts val="5319"/>
              </a:lnSpc>
            </a:pPr>
            <a:r>
              <a:rPr lang="en-US" sz="1200" dirty="0">
                <a:solidFill>
                  <a:srgbClr val="FFFFFF"/>
                </a:solidFill>
                <a:latin typeface="Poppins"/>
                <a:ea typeface="Poppins"/>
                <a:cs typeface="Poppins"/>
                <a:sym typeface="Poppins"/>
              </a:rPr>
              <a:t>We listened. The School Board listened. And the Facilities Taskforce listened.</a:t>
            </a:r>
          </a:p>
          <a:p>
            <a:pPr algn="l">
              <a:lnSpc>
                <a:spcPts val="5319"/>
              </a:lnSpc>
            </a:pPr>
            <a:endParaRPr lang="en-US" sz="1200" dirty="0">
              <a:solidFill>
                <a:srgbClr val="FFFFFF"/>
              </a:solidFill>
              <a:latin typeface="Poppins"/>
              <a:ea typeface="Poppins"/>
              <a:cs typeface="Poppins"/>
              <a:sym typeface="Poppins"/>
            </a:endParaRPr>
          </a:p>
          <a:p>
            <a:pPr algn="l">
              <a:lnSpc>
                <a:spcPts val="5319"/>
              </a:lnSpc>
            </a:pPr>
            <a:r>
              <a:rPr lang="en-US" sz="1200" dirty="0">
                <a:solidFill>
                  <a:srgbClr val="FFFFFF"/>
                </a:solidFill>
                <a:latin typeface="Poppins"/>
                <a:ea typeface="Poppins"/>
                <a:cs typeface="Poppins"/>
                <a:sym typeface="Poppins"/>
              </a:rPr>
              <a:t>And the School Board voted UNANIMOUSLY to love forward with Levy for Learning and Bond for Basics on the ballot this November.</a:t>
            </a:r>
          </a:p>
          <a:p>
            <a:pPr algn="l">
              <a:lnSpc>
                <a:spcPts val="5319"/>
              </a:lnSpc>
            </a:pPr>
            <a:endParaRPr lang="en-US" sz="1200" dirty="0">
              <a:solidFill>
                <a:srgbClr val="FFFFFF"/>
              </a:solidFill>
              <a:latin typeface="Poppins"/>
              <a:ea typeface="Poppins"/>
              <a:cs typeface="Poppins"/>
              <a:sym typeface="Poppins"/>
            </a:endParaRPr>
          </a:p>
          <a:p>
            <a:pPr algn="l">
              <a:lnSpc>
                <a:spcPts val="5319"/>
              </a:lnSpc>
            </a:pPr>
            <a:r>
              <a:rPr lang="en-US" sz="1200" dirty="0">
                <a:solidFill>
                  <a:srgbClr val="FFFFFF"/>
                </a:solidFill>
                <a:latin typeface="Poppins"/>
                <a:ea typeface="Poppins"/>
                <a:cs typeface="Poppins"/>
                <a:sym typeface="Poppins"/>
              </a:rPr>
              <a:t>&lt;&lt;Read the slide for Q1 and Q2.&gt;&gt;</a:t>
            </a:r>
          </a:p>
        </p:txBody>
      </p:sp>
      <p:sp>
        <p:nvSpPr>
          <p:cNvPr id="4" name="Slide Number Placeholder 3"/>
          <p:cNvSpPr>
            <a:spLocks noGrp="1"/>
          </p:cNvSpPr>
          <p:nvPr>
            <p:ph type="sldNum" sz="quarter" idx="5"/>
          </p:nvPr>
        </p:nvSpPr>
        <p:spPr/>
        <p:txBody>
          <a:bodyPr/>
          <a:lstStyle/>
          <a:p>
            <a:fld id="{2E15D991-2F04-4BF0-B360-5DDD7118290D}" type="slidenum">
              <a:rPr lang="en-US" smtClean="0"/>
              <a:t>7</a:t>
            </a:fld>
            <a:endParaRPr lang="en-US"/>
          </a:p>
        </p:txBody>
      </p:sp>
    </p:spTree>
    <p:extLst>
      <p:ext uri="{BB962C8B-B14F-4D97-AF65-F5344CB8AC3E}">
        <p14:creationId xmlns:p14="http://schemas.microsoft.com/office/powerpoint/2010/main" val="70910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5319"/>
              </a:lnSpc>
            </a:pPr>
            <a:r>
              <a:rPr lang="en-US" sz="1200" dirty="0">
                <a:solidFill>
                  <a:srgbClr val="FFFFFF"/>
                </a:solidFill>
                <a:latin typeface="Poppins"/>
                <a:ea typeface="Poppins"/>
                <a:cs typeface="Poppins"/>
                <a:sym typeface="Poppins"/>
              </a:rPr>
              <a:t>You spoke. In the 2023 referendum election. And in the post-referendum survey as community engagement meetings.</a:t>
            </a:r>
          </a:p>
          <a:p>
            <a:pPr algn="l">
              <a:lnSpc>
                <a:spcPts val="5319"/>
              </a:lnSpc>
            </a:pPr>
            <a:endParaRPr lang="en-US" sz="1200" dirty="0">
              <a:solidFill>
                <a:srgbClr val="FFFFFF"/>
              </a:solidFill>
              <a:latin typeface="Poppins"/>
              <a:ea typeface="Poppins"/>
              <a:cs typeface="Poppins"/>
              <a:sym typeface="Poppins"/>
            </a:endParaRPr>
          </a:p>
          <a:p>
            <a:pPr algn="l">
              <a:lnSpc>
                <a:spcPts val="5319"/>
              </a:lnSpc>
            </a:pPr>
            <a:r>
              <a:rPr lang="en-US" sz="1200" dirty="0">
                <a:solidFill>
                  <a:srgbClr val="FFFFFF"/>
                </a:solidFill>
                <a:latin typeface="Poppins"/>
                <a:ea typeface="Poppins"/>
                <a:cs typeface="Poppins"/>
                <a:sym typeface="Poppins"/>
              </a:rPr>
              <a:t>We listened. The School Board listened. And the Facilities Taskforce listened.</a:t>
            </a:r>
          </a:p>
          <a:p>
            <a:pPr algn="l">
              <a:lnSpc>
                <a:spcPts val="5319"/>
              </a:lnSpc>
            </a:pPr>
            <a:endParaRPr lang="en-US" sz="1200" dirty="0">
              <a:solidFill>
                <a:srgbClr val="FFFFFF"/>
              </a:solidFill>
              <a:latin typeface="Poppins"/>
              <a:ea typeface="Poppins"/>
              <a:cs typeface="Poppins"/>
              <a:sym typeface="Poppins"/>
            </a:endParaRPr>
          </a:p>
          <a:p>
            <a:pPr algn="l">
              <a:lnSpc>
                <a:spcPts val="5319"/>
              </a:lnSpc>
            </a:pPr>
            <a:r>
              <a:rPr lang="en-US" sz="1200" dirty="0">
                <a:solidFill>
                  <a:srgbClr val="FFFFFF"/>
                </a:solidFill>
                <a:latin typeface="Poppins"/>
                <a:ea typeface="Poppins"/>
                <a:cs typeface="Poppins"/>
                <a:sym typeface="Poppins"/>
              </a:rPr>
              <a:t>And the School Board voted UNANIMOUSLY to love forward with Levy for Learning and Bond for Basics on the ballot this November.</a:t>
            </a:r>
          </a:p>
          <a:p>
            <a:pPr algn="l">
              <a:lnSpc>
                <a:spcPts val="5319"/>
              </a:lnSpc>
            </a:pPr>
            <a:endParaRPr lang="en-US" sz="1200" dirty="0">
              <a:solidFill>
                <a:srgbClr val="FFFFFF"/>
              </a:solidFill>
              <a:latin typeface="Poppins"/>
              <a:ea typeface="Poppins"/>
              <a:cs typeface="Poppins"/>
              <a:sym typeface="Poppins"/>
            </a:endParaRPr>
          </a:p>
          <a:p>
            <a:pPr algn="l">
              <a:lnSpc>
                <a:spcPts val="5319"/>
              </a:lnSpc>
            </a:pPr>
            <a:r>
              <a:rPr lang="en-US" sz="1200" dirty="0">
                <a:solidFill>
                  <a:srgbClr val="FFFFFF"/>
                </a:solidFill>
                <a:latin typeface="Poppins"/>
                <a:ea typeface="Poppins"/>
                <a:cs typeface="Poppins"/>
                <a:sym typeface="Poppins"/>
              </a:rPr>
              <a:t>&lt;&lt;Read the slide for Q1 and Q2.&gt;&gt;</a:t>
            </a:r>
          </a:p>
        </p:txBody>
      </p:sp>
      <p:sp>
        <p:nvSpPr>
          <p:cNvPr id="4" name="Slide Number Placeholder 3"/>
          <p:cNvSpPr>
            <a:spLocks noGrp="1"/>
          </p:cNvSpPr>
          <p:nvPr>
            <p:ph type="sldNum" sz="quarter" idx="5"/>
          </p:nvPr>
        </p:nvSpPr>
        <p:spPr/>
        <p:txBody>
          <a:bodyPr/>
          <a:lstStyle/>
          <a:p>
            <a:fld id="{2E15D991-2F04-4BF0-B360-5DDD7118290D}" type="slidenum">
              <a:rPr lang="en-US" smtClean="0"/>
              <a:t>8</a:t>
            </a:fld>
            <a:endParaRPr lang="en-US"/>
          </a:p>
        </p:txBody>
      </p:sp>
    </p:spTree>
    <p:extLst>
      <p:ext uri="{BB962C8B-B14F-4D97-AF65-F5344CB8AC3E}">
        <p14:creationId xmlns:p14="http://schemas.microsoft.com/office/powerpoint/2010/main" val="91022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5319"/>
              </a:lnSpc>
            </a:pPr>
            <a:r>
              <a:rPr lang="en-US" sz="1200" dirty="0">
                <a:solidFill>
                  <a:srgbClr val="FFFFFF"/>
                </a:solidFill>
                <a:latin typeface="Poppins"/>
                <a:ea typeface="Poppins"/>
                <a:cs typeface="Poppins"/>
                <a:sym typeface="Poppins"/>
              </a:rPr>
              <a:t>You spoke. In the 2023 referendum election. And in the post-referendum survey as community engagement meetings.</a:t>
            </a:r>
          </a:p>
          <a:p>
            <a:pPr algn="l">
              <a:lnSpc>
                <a:spcPts val="5319"/>
              </a:lnSpc>
            </a:pPr>
            <a:endParaRPr lang="en-US" sz="1200" dirty="0">
              <a:solidFill>
                <a:srgbClr val="FFFFFF"/>
              </a:solidFill>
              <a:latin typeface="Poppins"/>
              <a:ea typeface="Poppins"/>
              <a:cs typeface="Poppins"/>
              <a:sym typeface="Poppins"/>
            </a:endParaRPr>
          </a:p>
          <a:p>
            <a:pPr algn="l">
              <a:lnSpc>
                <a:spcPts val="5319"/>
              </a:lnSpc>
            </a:pPr>
            <a:r>
              <a:rPr lang="en-US" sz="1200" dirty="0">
                <a:solidFill>
                  <a:srgbClr val="FFFFFF"/>
                </a:solidFill>
                <a:latin typeface="Poppins"/>
                <a:ea typeface="Poppins"/>
                <a:cs typeface="Poppins"/>
                <a:sym typeface="Poppins"/>
              </a:rPr>
              <a:t>We listened. The School Board listened. And the Facilities Taskforce listened.</a:t>
            </a:r>
          </a:p>
          <a:p>
            <a:pPr algn="l">
              <a:lnSpc>
                <a:spcPts val="5319"/>
              </a:lnSpc>
            </a:pPr>
            <a:endParaRPr lang="en-US" sz="1200" dirty="0">
              <a:solidFill>
                <a:srgbClr val="FFFFFF"/>
              </a:solidFill>
              <a:latin typeface="Poppins"/>
              <a:ea typeface="Poppins"/>
              <a:cs typeface="Poppins"/>
              <a:sym typeface="Poppins"/>
            </a:endParaRPr>
          </a:p>
          <a:p>
            <a:pPr algn="l">
              <a:lnSpc>
                <a:spcPts val="5319"/>
              </a:lnSpc>
            </a:pPr>
            <a:r>
              <a:rPr lang="en-US" sz="1200" dirty="0">
                <a:solidFill>
                  <a:srgbClr val="FFFFFF"/>
                </a:solidFill>
                <a:latin typeface="Poppins"/>
                <a:ea typeface="Poppins"/>
                <a:cs typeface="Poppins"/>
                <a:sym typeface="Poppins"/>
              </a:rPr>
              <a:t>And the School Board voted UNANIMOUSLY to love forward with Levy for Learning and Bond for Basics on the ballot this November.</a:t>
            </a:r>
          </a:p>
          <a:p>
            <a:pPr algn="l">
              <a:lnSpc>
                <a:spcPts val="5319"/>
              </a:lnSpc>
            </a:pPr>
            <a:endParaRPr lang="en-US" sz="1200" dirty="0">
              <a:solidFill>
                <a:srgbClr val="FFFFFF"/>
              </a:solidFill>
              <a:latin typeface="Poppins"/>
              <a:ea typeface="Poppins"/>
              <a:cs typeface="Poppins"/>
              <a:sym typeface="Poppins"/>
            </a:endParaRPr>
          </a:p>
          <a:p>
            <a:pPr algn="l">
              <a:lnSpc>
                <a:spcPts val="5319"/>
              </a:lnSpc>
            </a:pPr>
            <a:r>
              <a:rPr lang="en-US" sz="1200" dirty="0">
                <a:solidFill>
                  <a:srgbClr val="FFFFFF"/>
                </a:solidFill>
                <a:latin typeface="Poppins"/>
                <a:ea typeface="Poppins"/>
                <a:cs typeface="Poppins"/>
                <a:sym typeface="Poppins"/>
              </a:rPr>
              <a:t>&lt;&lt;Read the slide for Q1 and Q2.&gt;&gt;</a:t>
            </a:r>
          </a:p>
        </p:txBody>
      </p:sp>
      <p:sp>
        <p:nvSpPr>
          <p:cNvPr id="4" name="Slide Number Placeholder 3"/>
          <p:cNvSpPr>
            <a:spLocks noGrp="1"/>
          </p:cNvSpPr>
          <p:nvPr>
            <p:ph type="sldNum" sz="quarter" idx="5"/>
          </p:nvPr>
        </p:nvSpPr>
        <p:spPr/>
        <p:txBody>
          <a:bodyPr/>
          <a:lstStyle/>
          <a:p>
            <a:fld id="{2E15D991-2F04-4BF0-B360-5DDD7118290D}" type="slidenum">
              <a:rPr lang="en-US" smtClean="0"/>
              <a:t>9</a:t>
            </a:fld>
            <a:endParaRPr lang="en-US"/>
          </a:p>
        </p:txBody>
      </p:sp>
    </p:spTree>
    <p:extLst>
      <p:ext uri="{BB962C8B-B14F-4D97-AF65-F5344CB8AC3E}">
        <p14:creationId xmlns:p14="http://schemas.microsoft.com/office/powerpoint/2010/main" val="119009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svg"/><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9.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344" b="-1174"/>
            </a:stretch>
          </a:blipFill>
        </p:spPr>
        <p:txBody>
          <a:bodyPr/>
          <a:lstStyle/>
          <a:p>
            <a:endParaRPr lang="en-US"/>
          </a:p>
        </p:txBody>
      </p:sp>
      <p:sp>
        <p:nvSpPr>
          <p:cNvPr id="3" name="Freeform 3"/>
          <p:cNvSpPr/>
          <p:nvPr/>
        </p:nvSpPr>
        <p:spPr>
          <a:xfrm rot="-10800000">
            <a:off x="8115424"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a:off x="-2107903" y="6936805"/>
            <a:ext cx="12705480" cy="0"/>
          </a:xfrm>
          <a:prstGeom prst="line">
            <a:avLst/>
          </a:prstGeom>
          <a:ln w="47625" cap="flat">
            <a:solidFill>
              <a:srgbClr val="FFFFFF"/>
            </a:solidFill>
            <a:prstDash val="solid"/>
            <a:headEnd type="none" w="sm" len="sm"/>
            <a:tailEnd type="none" w="sm" len="sm"/>
          </a:ln>
        </p:spPr>
        <p:txBody>
          <a:bodyPr/>
          <a:lstStyle/>
          <a:p>
            <a:endParaRPr lang="en-US"/>
          </a:p>
        </p:txBody>
      </p:sp>
      <p:sp>
        <p:nvSpPr>
          <p:cNvPr id="5" name="Freeform 5"/>
          <p:cNvSpPr/>
          <p:nvPr/>
        </p:nvSpPr>
        <p:spPr>
          <a:xfrm>
            <a:off x="10409734" y="6801150"/>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35818" y="1028700"/>
            <a:ext cx="3789494" cy="2842121"/>
          </a:xfrm>
          <a:custGeom>
            <a:avLst/>
            <a:gdLst/>
            <a:ahLst/>
            <a:cxnLst/>
            <a:rect l="l" t="t" r="r" b="b"/>
            <a:pathLst>
              <a:path w="3789494" h="2842121">
                <a:moveTo>
                  <a:pt x="0" y="0"/>
                </a:moveTo>
                <a:lnTo>
                  <a:pt x="3789494" y="0"/>
                </a:lnTo>
                <a:lnTo>
                  <a:pt x="3789494" y="2842121"/>
                </a:lnTo>
                <a:lnTo>
                  <a:pt x="0" y="2842121"/>
                </a:lnTo>
                <a:lnTo>
                  <a:pt x="0" y="0"/>
                </a:lnTo>
                <a:close/>
              </a:path>
            </a:pathLst>
          </a:custGeom>
          <a:blipFill>
            <a:blip r:embed="rId8"/>
            <a:stretch>
              <a:fillRect/>
            </a:stretch>
          </a:blipFill>
        </p:spPr>
        <p:txBody>
          <a:bodyPr/>
          <a:lstStyle/>
          <a:p>
            <a:endParaRPr lang="en-US"/>
          </a:p>
        </p:txBody>
      </p:sp>
      <p:sp>
        <p:nvSpPr>
          <p:cNvPr id="7" name="Freeform 7"/>
          <p:cNvSpPr/>
          <p:nvPr/>
        </p:nvSpPr>
        <p:spPr>
          <a:xfrm>
            <a:off x="11872605" y="1647062"/>
            <a:ext cx="6415395" cy="7347243"/>
          </a:xfrm>
          <a:custGeom>
            <a:avLst/>
            <a:gdLst/>
            <a:ahLst/>
            <a:cxnLst/>
            <a:rect l="l" t="t" r="r" b="b"/>
            <a:pathLst>
              <a:path w="6415395" h="7347243">
                <a:moveTo>
                  <a:pt x="0" y="0"/>
                </a:moveTo>
                <a:lnTo>
                  <a:pt x="6415395" y="0"/>
                </a:lnTo>
                <a:lnTo>
                  <a:pt x="6415395" y="7347244"/>
                </a:lnTo>
                <a:lnTo>
                  <a:pt x="0" y="7347244"/>
                </a:lnTo>
                <a:lnTo>
                  <a:pt x="0" y="0"/>
                </a:lnTo>
                <a:close/>
              </a:path>
            </a:pathLst>
          </a:custGeom>
          <a:blipFill>
            <a:blip r:embed="rId9"/>
            <a:stretch>
              <a:fillRect b="-16422"/>
            </a:stretch>
          </a:blipFill>
        </p:spPr>
        <p:txBody>
          <a:bodyPr/>
          <a:lstStyle/>
          <a:p>
            <a:endParaRPr lang="en-US"/>
          </a:p>
        </p:txBody>
      </p:sp>
      <p:sp>
        <p:nvSpPr>
          <p:cNvPr id="8" name="TextBox 8"/>
          <p:cNvSpPr txBox="1"/>
          <p:nvPr/>
        </p:nvSpPr>
        <p:spPr>
          <a:xfrm>
            <a:off x="1028700" y="735965"/>
            <a:ext cx="5153149" cy="358775"/>
          </a:xfrm>
          <a:prstGeom prst="rect">
            <a:avLst/>
          </a:prstGeom>
        </p:spPr>
        <p:txBody>
          <a:bodyPr lIns="0" tIns="0" rIns="0" bIns="0" rtlCol="0" anchor="t">
            <a:spAutoFit/>
          </a:bodyPr>
          <a:lstStyle/>
          <a:p>
            <a:pPr algn="l">
              <a:lnSpc>
                <a:spcPts val="2799"/>
              </a:lnSpc>
            </a:pPr>
            <a:r>
              <a:rPr lang="en-US" sz="1999" spc="95">
                <a:solidFill>
                  <a:srgbClr val="FFFFFF"/>
                </a:solidFill>
                <a:latin typeface="Poppins Ultra-Bold"/>
                <a:ea typeface="Poppins Ultra-Bold"/>
                <a:cs typeface="Poppins Ultra-Bold"/>
                <a:sym typeface="Poppins Ultra-Bold"/>
              </a:rPr>
              <a:t>Lewiston-Altura Public Schools</a:t>
            </a:r>
          </a:p>
        </p:txBody>
      </p:sp>
      <p:sp>
        <p:nvSpPr>
          <p:cNvPr id="9" name="TextBox 9"/>
          <p:cNvSpPr txBox="1"/>
          <p:nvPr/>
        </p:nvSpPr>
        <p:spPr>
          <a:xfrm>
            <a:off x="1028700" y="9294665"/>
            <a:ext cx="3698731" cy="358775"/>
          </a:xfrm>
          <a:prstGeom prst="rect">
            <a:avLst/>
          </a:prstGeom>
        </p:spPr>
        <p:txBody>
          <a:bodyPr lIns="0" tIns="0" rIns="0" bIns="0" rtlCol="0" anchor="t">
            <a:spAutoFit/>
          </a:bodyPr>
          <a:lstStyle/>
          <a:p>
            <a:pPr algn="l">
              <a:lnSpc>
                <a:spcPts val="2799"/>
              </a:lnSpc>
            </a:pPr>
            <a:r>
              <a:rPr lang="en-US" sz="1999" spc="77">
                <a:solidFill>
                  <a:srgbClr val="FFFFFF">
                    <a:alpha val="65882"/>
                  </a:srgbClr>
                </a:solidFill>
                <a:latin typeface="Poppins"/>
                <a:ea typeface="Poppins"/>
                <a:cs typeface="Poppins"/>
                <a:sym typeface="Poppins"/>
              </a:rPr>
              <a:t>www.cardinalstrong.net</a:t>
            </a:r>
          </a:p>
        </p:txBody>
      </p:sp>
      <p:sp>
        <p:nvSpPr>
          <p:cNvPr id="10" name="TextBox 10"/>
          <p:cNvSpPr txBox="1"/>
          <p:nvPr/>
        </p:nvSpPr>
        <p:spPr>
          <a:xfrm>
            <a:off x="3642220" y="1555789"/>
            <a:ext cx="6478634" cy="2315032"/>
          </a:xfrm>
          <a:prstGeom prst="rect">
            <a:avLst/>
          </a:prstGeom>
        </p:spPr>
        <p:txBody>
          <a:bodyPr lIns="0" tIns="0" rIns="0" bIns="0" rtlCol="0" anchor="t">
            <a:spAutoFit/>
          </a:bodyPr>
          <a:lstStyle/>
          <a:p>
            <a:pPr algn="just">
              <a:lnSpc>
                <a:spcPts val="8804"/>
              </a:lnSpc>
            </a:pPr>
            <a:r>
              <a:rPr lang="en-US" sz="7589">
                <a:solidFill>
                  <a:srgbClr val="FFFFFF"/>
                </a:solidFill>
                <a:latin typeface="Poppins Ultra-Bold"/>
                <a:ea typeface="Poppins Ultra-Bold"/>
                <a:cs typeface="Poppins Ultra-Bold"/>
                <a:sym typeface="Poppins Ultra-Bold"/>
              </a:rPr>
              <a:t>Fall 2024</a:t>
            </a:r>
          </a:p>
          <a:p>
            <a:pPr algn="just">
              <a:lnSpc>
                <a:spcPts val="8804"/>
              </a:lnSpc>
            </a:pPr>
            <a:r>
              <a:rPr lang="en-US" sz="7589">
                <a:solidFill>
                  <a:srgbClr val="FFFFFF"/>
                </a:solidFill>
                <a:latin typeface="Poppins Ultra-Bold"/>
                <a:ea typeface="Poppins Ultra-Bold"/>
                <a:cs typeface="Poppins Ultra-Bold"/>
                <a:sym typeface="Poppins Ultra-Bold"/>
              </a:rPr>
              <a:t>Referendum</a:t>
            </a:r>
          </a:p>
        </p:txBody>
      </p:sp>
      <p:sp>
        <p:nvSpPr>
          <p:cNvPr id="11" name="TextBox 11"/>
          <p:cNvSpPr txBox="1"/>
          <p:nvPr/>
        </p:nvSpPr>
        <p:spPr>
          <a:xfrm>
            <a:off x="1035534" y="8318246"/>
            <a:ext cx="7383794" cy="1010540"/>
          </a:xfrm>
          <a:prstGeom prst="rect">
            <a:avLst/>
          </a:prstGeom>
        </p:spPr>
        <p:txBody>
          <a:bodyPr lIns="0" tIns="0" rIns="0" bIns="0" rtlCol="0" anchor="t">
            <a:spAutoFit/>
          </a:bodyPr>
          <a:lstStyle/>
          <a:p>
            <a:pPr algn="l">
              <a:lnSpc>
                <a:spcPts val="7825"/>
              </a:lnSpc>
            </a:pPr>
            <a:r>
              <a:rPr lang="en-US" sz="5589">
                <a:solidFill>
                  <a:srgbClr val="EFD000"/>
                </a:solidFill>
                <a:latin typeface="Poppins Ultra-Bold"/>
                <a:ea typeface="Poppins Ultra-Bold"/>
                <a:cs typeface="Poppins Ultra-Bold"/>
                <a:sym typeface="Poppins Ultra-Bold"/>
              </a:rPr>
              <a:t>Please Vote Nov. 5</a:t>
            </a:r>
          </a:p>
        </p:txBody>
      </p:sp>
      <p:sp>
        <p:nvSpPr>
          <p:cNvPr id="12" name="TextBox 12"/>
          <p:cNvSpPr txBox="1"/>
          <p:nvPr/>
        </p:nvSpPr>
        <p:spPr>
          <a:xfrm>
            <a:off x="3605275" y="3863993"/>
            <a:ext cx="5999108" cy="2684781"/>
          </a:xfrm>
          <a:prstGeom prst="rect">
            <a:avLst/>
          </a:prstGeom>
        </p:spPr>
        <p:txBody>
          <a:bodyPr lIns="0" tIns="0" rIns="0" bIns="0" rtlCol="0" anchor="t">
            <a:spAutoFit/>
          </a:bodyPr>
          <a:lstStyle/>
          <a:p>
            <a:pPr algn="l">
              <a:lnSpc>
                <a:spcPts val="5319"/>
              </a:lnSpc>
            </a:pPr>
            <a:r>
              <a:rPr lang="en-US" sz="3799">
                <a:solidFill>
                  <a:srgbClr val="FFFFFF"/>
                </a:solidFill>
                <a:latin typeface="Poppins"/>
                <a:ea typeface="Poppins"/>
                <a:cs typeface="Poppins"/>
                <a:sym typeface="Poppins"/>
              </a:rPr>
              <a:t>You spoke.</a:t>
            </a:r>
          </a:p>
          <a:p>
            <a:pPr algn="l">
              <a:lnSpc>
                <a:spcPts val="5319"/>
              </a:lnSpc>
            </a:pPr>
            <a:r>
              <a:rPr lang="en-US" sz="3799">
                <a:solidFill>
                  <a:srgbClr val="FFFFFF"/>
                </a:solidFill>
                <a:latin typeface="Poppins"/>
                <a:ea typeface="Poppins"/>
                <a:cs typeface="Poppins"/>
                <a:sym typeface="Poppins"/>
              </a:rPr>
              <a:t>We listened.</a:t>
            </a:r>
          </a:p>
          <a:p>
            <a:pPr algn="l">
              <a:lnSpc>
                <a:spcPts val="5319"/>
              </a:lnSpc>
            </a:pPr>
            <a:r>
              <a:rPr lang="en-US" sz="3799">
                <a:solidFill>
                  <a:srgbClr val="FFFFFF"/>
                </a:solidFill>
                <a:latin typeface="Poppins"/>
                <a:ea typeface="Poppins"/>
                <a:cs typeface="Poppins"/>
                <a:sym typeface="Poppins"/>
              </a:rPr>
              <a:t>Levy for Learning.</a:t>
            </a:r>
          </a:p>
          <a:p>
            <a:pPr algn="l">
              <a:lnSpc>
                <a:spcPts val="5319"/>
              </a:lnSpc>
            </a:pPr>
            <a:r>
              <a:rPr lang="en-US" sz="3799">
                <a:solidFill>
                  <a:srgbClr val="FFFFFF"/>
                </a:solidFill>
                <a:latin typeface="Poppins"/>
                <a:ea typeface="Poppins"/>
                <a:cs typeface="Poppins"/>
                <a:sym typeface="Poppins"/>
              </a:rPr>
              <a:t>Bond for Basics.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7838846" y="0"/>
            <a:ext cx="10449154" cy="10287000"/>
            <a:chOff x="0" y="0"/>
            <a:chExt cx="2752041" cy="2709333"/>
          </a:xfrm>
        </p:grpSpPr>
        <p:sp>
          <p:nvSpPr>
            <p:cNvPr id="3" name="Freeform 3"/>
            <p:cNvSpPr/>
            <p:nvPr/>
          </p:nvSpPr>
          <p:spPr>
            <a:xfrm>
              <a:off x="0" y="0"/>
              <a:ext cx="2752041" cy="2709333"/>
            </a:xfrm>
            <a:custGeom>
              <a:avLst/>
              <a:gdLst/>
              <a:ahLst/>
              <a:cxnLst/>
              <a:rect l="l" t="t" r="r" b="b"/>
              <a:pathLst>
                <a:path w="2752041" h="2709333">
                  <a:moveTo>
                    <a:pt x="0" y="0"/>
                  </a:moveTo>
                  <a:lnTo>
                    <a:pt x="2752041" y="0"/>
                  </a:lnTo>
                  <a:lnTo>
                    <a:pt x="2752041" y="2709333"/>
                  </a:lnTo>
                  <a:lnTo>
                    <a:pt x="0" y="2709333"/>
                  </a:lnTo>
                  <a:close/>
                </a:path>
              </a:pathLst>
            </a:custGeom>
            <a:solidFill>
              <a:srgbClr val="060606"/>
            </a:solidFill>
          </p:spPr>
          <p:txBody>
            <a:bodyPr/>
            <a:lstStyle/>
            <a:p>
              <a:endParaRPr lang="en-US"/>
            </a:p>
          </p:txBody>
        </p:sp>
        <p:sp>
          <p:nvSpPr>
            <p:cNvPr id="4" name="TextBox 4"/>
            <p:cNvSpPr txBox="1"/>
            <p:nvPr/>
          </p:nvSpPr>
          <p:spPr>
            <a:xfrm>
              <a:off x="0" y="-57150"/>
              <a:ext cx="2752041" cy="2766483"/>
            </a:xfrm>
            <a:prstGeom prst="rect">
              <a:avLst/>
            </a:prstGeom>
          </p:spPr>
          <p:txBody>
            <a:bodyPr lIns="50800" tIns="50800" rIns="50800" bIns="50800" rtlCol="0" anchor="ctr"/>
            <a:lstStyle/>
            <a:p>
              <a:pPr algn="ctr">
                <a:lnSpc>
                  <a:spcPts val="2379"/>
                </a:lnSpc>
              </a:pPr>
              <a:endParaRPr/>
            </a:p>
          </p:txBody>
        </p:sp>
      </p:grpSp>
      <p:sp>
        <p:nvSpPr>
          <p:cNvPr id="5" name="AutoShape 5"/>
          <p:cNvSpPr/>
          <p:nvPr/>
        </p:nvSpPr>
        <p:spPr>
          <a:xfrm>
            <a:off x="-5838414" y="2554589"/>
            <a:ext cx="12705480" cy="0"/>
          </a:xfrm>
          <a:prstGeom prst="line">
            <a:avLst/>
          </a:prstGeom>
          <a:ln w="47625" cap="flat">
            <a:solidFill>
              <a:srgbClr val="FFFFFF"/>
            </a:solidFill>
            <a:prstDash val="solid"/>
            <a:headEnd type="none" w="sm" len="sm"/>
            <a:tailEnd type="none" w="sm" len="sm"/>
          </a:ln>
        </p:spPr>
        <p:txBody>
          <a:bodyPr/>
          <a:lstStyle/>
          <a:p>
            <a:endParaRPr lang="en-US"/>
          </a:p>
        </p:txBody>
      </p:sp>
      <p:sp>
        <p:nvSpPr>
          <p:cNvPr id="9" name="Freeform 9"/>
          <p:cNvSpPr/>
          <p:nvPr/>
        </p:nvSpPr>
        <p:spPr>
          <a:xfrm>
            <a:off x="6707599" y="2418934"/>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869642" y="4899071"/>
            <a:ext cx="298310" cy="277238"/>
          </a:xfrm>
          <a:custGeom>
            <a:avLst/>
            <a:gdLst/>
            <a:ahLst/>
            <a:cxnLst/>
            <a:rect l="l" t="t" r="r" b="b"/>
            <a:pathLst>
              <a:path w="298310" h="277238">
                <a:moveTo>
                  <a:pt x="0" y="0"/>
                </a:moveTo>
                <a:lnTo>
                  <a:pt x="298310" y="0"/>
                </a:lnTo>
                <a:lnTo>
                  <a:pt x="298310" y="277238"/>
                </a:lnTo>
                <a:lnTo>
                  <a:pt x="0" y="277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869642" y="5395424"/>
            <a:ext cx="298310" cy="277238"/>
          </a:xfrm>
          <a:custGeom>
            <a:avLst/>
            <a:gdLst/>
            <a:ahLst/>
            <a:cxnLst/>
            <a:rect l="l" t="t" r="r" b="b"/>
            <a:pathLst>
              <a:path w="298310" h="277238">
                <a:moveTo>
                  <a:pt x="0" y="0"/>
                </a:moveTo>
                <a:lnTo>
                  <a:pt x="298310" y="0"/>
                </a:lnTo>
                <a:lnTo>
                  <a:pt x="298310" y="277238"/>
                </a:lnTo>
                <a:lnTo>
                  <a:pt x="0" y="277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8763360" y="1028700"/>
            <a:ext cx="9830704" cy="3928736"/>
            <a:chOff x="0" y="0"/>
            <a:chExt cx="2564014" cy="1024681"/>
          </a:xfrm>
        </p:grpSpPr>
        <p:sp>
          <p:nvSpPr>
            <p:cNvPr id="13" name="Freeform 13"/>
            <p:cNvSpPr/>
            <p:nvPr/>
          </p:nvSpPr>
          <p:spPr>
            <a:xfrm>
              <a:off x="0" y="0"/>
              <a:ext cx="2564014" cy="1024681"/>
            </a:xfrm>
            <a:custGeom>
              <a:avLst/>
              <a:gdLst/>
              <a:ahLst/>
              <a:cxnLst/>
              <a:rect l="l" t="t" r="r" b="b"/>
              <a:pathLst>
                <a:path w="2564014" h="1024681">
                  <a:moveTo>
                    <a:pt x="0" y="0"/>
                  </a:moveTo>
                  <a:lnTo>
                    <a:pt x="2564014" y="0"/>
                  </a:lnTo>
                  <a:lnTo>
                    <a:pt x="2564014" y="1024681"/>
                  </a:lnTo>
                  <a:lnTo>
                    <a:pt x="0" y="1024681"/>
                  </a:lnTo>
                  <a:close/>
                </a:path>
              </a:pathLst>
            </a:custGeom>
            <a:solidFill>
              <a:srgbClr val="FFFFFF"/>
            </a:solidFill>
          </p:spPr>
          <p:txBody>
            <a:bodyPr/>
            <a:lstStyle/>
            <a:p>
              <a:endParaRPr lang="en-US"/>
            </a:p>
          </p:txBody>
        </p:sp>
        <p:sp>
          <p:nvSpPr>
            <p:cNvPr id="14" name="TextBox 14"/>
            <p:cNvSpPr txBox="1"/>
            <p:nvPr/>
          </p:nvSpPr>
          <p:spPr>
            <a:xfrm>
              <a:off x="0" y="-57150"/>
              <a:ext cx="2564014" cy="1081831"/>
            </a:xfrm>
            <a:prstGeom prst="rect">
              <a:avLst/>
            </a:prstGeom>
          </p:spPr>
          <p:txBody>
            <a:bodyPr lIns="50800" tIns="50800" rIns="50800" bIns="50800" rtlCol="0" anchor="ctr"/>
            <a:lstStyle/>
            <a:p>
              <a:pPr algn="ctr">
                <a:lnSpc>
                  <a:spcPts val="2379"/>
                </a:lnSpc>
              </a:pPr>
              <a:endParaRPr/>
            </a:p>
          </p:txBody>
        </p:sp>
      </p:grpSp>
      <p:grpSp>
        <p:nvGrpSpPr>
          <p:cNvPr id="15" name="Group 15"/>
          <p:cNvGrpSpPr/>
          <p:nvPr/>
        </p:nvGrpSpPr>
        <p:grpSpPr>
          <a:xfrm>
            <a:off x="8763360" y="5329564"/>
            <a:ext cx="9830704" cy="3928736"/>
            <a:chOff x="0" y="0"/>
            <a:chExt cx="2564014" cy="1024681"/>
          </a:xfrm>
        </p:grpSpPr>
        <p:sp>
          <p:nvSpPr>
            <p:cNvPr id="16" name="Freeform 16"/>
            <p:cNvSpPr/>
            <p:nvPr/>
          </p:nvSpPr>
          <p:spPr>
            <a:xfrm>
              <a:off x="0" y="0"/>
              <a:ext cx="2564014" cy="1024681"/>
            </a:xfrm>
            <a:custGeom>
              <a:avLst/>
              <a:gdLst/>
              <a:ahLst/>
              <a:cxnLst/>
              <a:rect l="l" t="t" r="r" b="b"/>
              <a:pathLst>
                <a:path w="2564014" h="1024681">
                  <a:moveTo>
                    <a:pt x="0" y="0"/>
                  </a:moveTo>
                  <a:lnTo>
                    <a:pt x="2564014" y="0"/>
                  </a:lnTo>
                  <a:lnTo>
                    <a:pt x="2564014" y="1024681"/>
                  </a:lnTo>
                  <a:lnTo>
                    <a:pt x="0" y="1024681"/>
                  </a:lnTo>
                  <a:close/>
                </a:path>
              </a:pathLst>
            </a:custGeom>
            <a:solidFill>
              <a:srgbClr val="FFFFFF"/>
            </a:solidFill>
          </p:spPr>
          <p:txBody>
            <a:bodyPr/>
            <a:lstStyle/>
            <a:p>
              <a:endParaRPr lang="en-US"/>
            </a:p>
          </p:txBody>
        </p:sp>
        <p:sp>
          <p:nvSpPr>
            <p:cNvPr id="17" name="TextBox 17"/>
            <p:cNvSpPr txBox="1"/>
            <p:nvPr/>
          </p:nvSpPr>
          <p:spPr>
            <a:xfrm>
              <a:off x="0" y="-57150"/>
              <a:ext cx="2564014" cy="1081831"/>
            </a:xfrm>
            <a:prstGeom prst="rect">
              <a:avLst/>
            </a:prstGeom>
          </p:spPr>
          <p:txBody>
            <a:bodyPr lIns="50800" tIns="50800" rIns="50800" bIns="50800" rtlCol="0" anchor="ctr"/>
            <a:lstStyle/>
            <a:p>
              <a:pPr algn="ctr">
                <a:lnSpc>
                  <a:spcPts val="2379"/>
                </a:lnSpc>
              </a:pPr>
              <a:endParaRPr/>
            </a:p>
          </p:txBody>
        </p:sp>
      </p:grpSp>
      <p:grpSp>
        <p:nvGrpSpPr>
          <p:cNvPr id="18" name="Group 18"/>
          <p:cNvGrpSpPr/>
          <p:nvPr/>
        </p:nvGrpSpPr>
        <p:grpSpPr>
          <a:xfrm>
            <a:off x="9064423" y="1371798"/>
            <a:ext cx="8884770" cy="3303725"/>
            <a:chOff x="0" y="0"/>
            <a:chExt cx="11846360" cy="4404966"/>
          </a:xfrm>
        </p:grpSpPr>
        <p:pic>
          <p:nvPicPr>
            <p:cNvPr id="19" name="Picture 19"/>
            <p:cNvPicPr>
              <a:picLocks noChangeAspect="1"/>
            </p:cNvPicPr>
            <p:nvPr/>
          </p:nvPicPr>
          <p:blipFill>
            <a:blip r:embed="rId7"/>
            <a:srcRect t="22566" r="3624" b="30434"/>
            <a:stretch>
              <a:fillRect/>
            </a:stretch>
          </p:blipFill>
          <p:spPr>
            <a:xfrm>
              <a:off x="0" y="0"/>
              <a:ext cx="11846360" cy="4404966"/>
            </a:xfrm>
            <a:prstGeom prst="rect">
              <a:avLst/>
            </a:prstGeom>
          </p:spPr>
        </p:pic>
      </p:grpSp>
      <p:grpSp>
        <p:nvGrpSpPr>
          <p:cNvPr id="20" name="Group 20"/>
          <p:cNvGrpSpPr/>
          <p:nvPr/>
        </p:nvGrpSpPr>
        <p:grpSpPr>
          <a:xfrm>
            <a:off x="9064423" y="5672662"/>
            <a:ext cx="4614289" cy="3303725"/>
            <a:chOff x="0" y="0"/>
            <a:chExt cx="6152385" cy="4404966"/>
          </a:xfrm>
        </p:grpSpPr>
        <p:pic>
          <p:nvPicPr>
            <p:cNvPr id="21" name="Picture 21"/>
            <p:cNvPicPr>
              <a:picLocks noChangeAspect="1"/>
            </p:cNvPicPr>
            <p:nvPr/>
          </p:nvPicPr>
          <p:blipFill>
            <a:blip r:embed="rId8"/>
            <a:srcRect t="6170" r="18194" b="15734"/>
            <a:stretch>
              <a:fillRect/>
            </a:stretch>
          </p:blipFill>
          <p:spPr>
            <a:xfrm>
              <a:off x="0" y="0"/>
              <a:ext cx="6152385" cy="4404966"/>
            </a:xfrm>
            <a:prstGeom prst="rect">
              <a:avLst/>
            </a:prstGeom>
          </p:spPr>
        </p:pic>
      </p:grpSp>
      <p:sp>
        <p:nvSpPr>
          <p:cNvPr id="22" name="Freeform 22"/>
          <p:cNvSpPr/>
          <p:nvPr/>
        </p:nvSpPr>
        <p:spPr>
          <a:xfrm>
            <a:off x="1869642" y="6621824"/>
            <a:ext cx="298310" cy="277238"/>
          </a:xfrm>
          <a:custGeom>
            <a:avLst/>
            <a:gdLst/>
            <a:ahLst/>
            <a:cxnLst/>
            <a:rect l="l" t="t" r="r" b="b"/>
            <a:pathLst>
              <a:path w="298310" h="277238">
                <a:moveTo>
                  <a:pt x="0" y="0"/>
                </a:moveTo>
                <a:lnTo>
                  <a:pt x="298310" y="0"/>
                </a:lnTo>
                <a:lnTo>
                  <a:pt x="298310" y="277238"/>
                </a:lnTo>
                <a:lnTo>
                  <a:pt x="0" y="277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TextBox 23"/>
          <p:cNvSpPr txBox="1"/>
          <p:nvPr/>
        </p:nvSpPr>
        <p:spPr>
          <a:xfrm rot="-728773">
            <a:off x="451451" y="7905486"/>
            <a:ext cx="1751207" cy="1384638"/>
          </a:xfrm>
          <a:prstGeom prst="rect">
            <a:avLst/>
          </a:prstGeom>
        </p:spPr>
        <p:txBody>
          <a:bodyPr lIns="0" tIns="0" rIns="0" bIns="0" rtlCol="0" anchor="t">
            <a:spAutoFit/>
          </a:bodyPr>
          <a:lstStyle/>
          <a:p>
            <a:pPr algn="ctr">
              <a:lnSpc>
                <a:spcPts val="5257"/>
              </a:lnSpc>
            </a:pPr>
            <a:r>
              <a:rPr lang="en-US" sz="5842" spc="-99">
                <a:solidFill>
                  <a:srgbClr val="EFD000"/>
                </a:solidFill>
                <a:latin typeface="Pinata Marks Rough Bold"/>
                <a:ea typeface="Pinata Marks Rough Bold"/>
                <a:cs typeface="Pinata Marks Rough Bold"/>
                <a:sym typeface="Pinata Marks Rough Bold"/>
              </a:rPr>
              <a:t>Tax credit</a:t>
            </a:r>
          </a:p>
        </p:txBody>
      </p:sp>
      <p:sp>
        <p:nvSpPr>
          <p:cNvPr id="24" name="Freeform 24"/>
          <p:cNvSpPr/>
          <p:nvPr/>
        </p:nvSpPr>
        <p:spPr>
          <a:xfrm>
            <a:off x="1869642" y="7634899"/>
            <a:ext cx="298310" cy="277238"/>
          </a:xfrm>
          <a:custGeom>
            <a:avLst/>
            <a:gdLst/>
            <a:ahLst/>
            <a:cxnLst/>
            <a:rect l="l" t="t" r="r" b="b"/>
            <a:pathLst>
              <a:path w="298310" h="277238">
                <a:moveTo>
                  <a:pt x="0" y="0"/>
                </a:moveTo>
                <a:lnTo>
                  <a:pt x="298310" y="0"/>
                </a:lnTo>
                <a:lnTo>
                  <a:pt x="298310" y="277239"/>
                </a:lnTo>
                <a:lnTo>
                  <a:pt x="0" y="277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5" name="Group 25"/>
          <p:cNvGrpSpPr/>
          <p:nvPr/>
        </p:nvGrpSpPr>
        <p:grpSpPr>
          <a:xfrm>
            <a:off x="14095108" y="5665921"/>
            <a:ext cx="3854086" cy="3303725"/>
            <a:chOff x="0" y="0"/>
            <a:chExt cx="5138781" cy="4404966"/>
          </a:xfrm>
        </p:grpSpPr>
        <p:pic>
          <p:nvPicPr>
            <p:cNvPr id="26" name="Picture 26"/>
            <p:cNvPicPr>
              <a:picLocks noChangeAspect="1"/>
            </p:cNvPicPr>
            <p:nvPr/>
          </p:nvPicPr>
          <p:blipFill>
            <a:blip r:embed="rId9"/>
            <a:srcRect t="4792" b="30917"/>
            <a:stretch>
              <a:fillRect/>
            </a:stretch>
          </p:blipFill>
          <p:spPr>
            <a:xfrm>
              <a:off x="0" y="0"/>
              <a:ext cx="5138781" cy="4404966"/>
            </a:xfrm>
            <a:prstGeom prst="rect">
              <a:avLst/>
            </a:prstGeom>
          </p:spPr>
        </p:pic>
      </p:grpSp>
      <p:sp>
        <p:nvSpPr>
          <p:cNvPr id="27" name="TextBox 27"/>
          <p:cNvSpPr txBox="1"/>
          <p:nvPr/>
        </p:nvSpPr>
        <p:spPr>
          <a:xfrm>
            <a:off x="1876683" y="2633499"/>
            <a:ext cx="5962163" cy="1293495"/>
          </a:xfrm>
          <a:prstGeom prst="rect">
            <a:avLst/>
          </a:prstGeom>
        </p:spPr>
        <p:txBody>
          <a:bodyPr lIns="0" tIns="0" rIns="0" bIns="0" rtlCol="0" anchor="t">
            <a:spAutoFit/>
          </a:bodyPr>
          <a:lstStyle/>
          <a:p>
            <a:pPr algn="l">
              <a:lnSpc>
                <a:spcPts val="10079"/>
              </a:lnSpc>
            </a:pPr>
            <a:r>
              <a:rPr lang="en-US" sz="7199">
                <a:solidFill>
                  <a:srgbClr val="FFFFFF"/>
                </a:solidFill>
                <a:latin typeface="Poppins Ultra-Bold"/>
                <a:ea typeface="Poppins Ultra-Bold"/>
                <a:cs typeface="Poppins Ultra-Bold"/>
                <a:sym typeface="Poppins Ultra-Bold"/>
              </a:rPr>
              <a:t>Tax Impact</a:t>
            </a:r>
          </a:p>
        </p:txBody>
      </p:sp>
      <p:sp>
        <p:nvSpPr>
          <p:cNvPr id="28" name="TextBox 28"/>
          <p:cNvSpPr txBox="1"/>
          <p:nvPr/>
        </p:nvSpPr>
        <p:spPr>
          <a:xfrm>
            <a:off x="2338465" y="4872272"/>
            <a:ext cx="4688068" cy="372110"/>
          </a:xfrm>
          <a:prstGeom prst="rect">
            <a:avLst/>
          </a:prstGeom>
        </p:spPr>
        <p:txBody>
          <a:bodyPr lIns="0" tIns="0" rIns="0" bIns="0" rtlCol="0" anchor="t">
            <a:spAutoFit/>
          </a:bodyPr>
          <a:lstStyle/>
          <a:p>
            <a:pPr algn="l">
              <a:lnSpc>
                <a:spcPts val="2859"/>
              </a:lnSpc>
            </a:pPr>
            <a:r>
              <a:rPr lang="en-US" sz="2199">
                <a:solidFill>
                  <a:srgbClr val="FFFFFF"/>
                </a:solidFill>
                <a:latin typeface="Poppins"/>
                <a:ea typeface="Poppins"/>
                <a:cs typeface="Poppins"/>
                <a:sym typeface="Poppins"/>
              </a:rPr>
              <a:t>$200,000 Home = $40.67 / month</a:t>
            </a:r>
          </a:p>
        </p:txBody>
      </p:sp>
      <p:sp>
        <p:nvSpPr>
          <p:cNvPr id="29" name="TextBox 29"/>
          <p:cNvSpPr txBox="1"/>
          <p:nvPr/>
        </p:nvSpPr>
        <p:spPr>
          <a:xfrm>
            <a:off x="2338465" y="5357324"/>
            <a:ext cx="5081281" cy="372110"/>
          </a:xfrm>
          <a:prstGeom prst="rect">
            <a:avLst/>
          </a:prstGeom>
        </p:spPr>
        <p:txBody>
          <a:bodyPr lIns="0" tIns="0" rIns="0" bIns="0" rtlCol="0" anchor="t">
            <a:spAutoFit/>
          </a:bodyPr>
          <a:lstStyle/>
          <a:p>
            <a:pPr algn="l">
              <a:lnSpc>
                <a:spcPts val="2859"/>
              </a:lnSpc>
            </a:pPr>
            <a:r>
              <a:rPr lang="en-US" sz="2199">
                <a:solidFill>
                  <a:srgbClr val="FFFFFF"/>
                </a:solidFill>
                <a:latin typeface="Poppins"/>
                <a:ea typeface="Poppins"/>
                <a:cs typeface="Poppins"/>
                <a:sym typeface="Poppins"/>
              </a:rPr>
              <a:t>$250,000 Home = $52.58 / month</a:t>
            </a:r>
          </a:p>
        </p:txBody>
      </p:sp>
      <p:sp>
        <p:nvSpPr>
          <p:cNvPr id="30" name="TextBox 30"/>
          <p:cNvSpPr txBox="1"/>
          <p:nvPr/>
        </p:nvSpPr>
        <p:spPr>
          <a:xfrm>
            <a:off x="1869642" y="4110268"/>
            <a:ext cx="4837957" cy="542923"/>
          </a:xfrm>
          <a:prstGeom prst="rect">
            <a:avLst/>
          </a:prstGeom>
        </p:spPr>
        <p:txBody>
          <a:bodyPr lIns="0" tIns="0" rIns="0" bIns="0" rtlCol="0" anchor="t">
            <a:spAutoFit/>
          </a:bodyPr>
          <a:lstStyle/>
          <a:p>
            <a:pPr algn="l">
              <a:lnSpc>
                <a:spcPts val="4200"/>
              </a:lnSpc>
            </a:pPr>
            <a:r>
              <a:rPr lang="en-US" sz="3000">
                <a:solidFill>
                  <a:srgbClr val="FFFFFF"/>
                </a:solidFill>
                <a:latin typeface="Poppins Ultra-Bold"/>
                <a:ea typeface="Poppins Ultra-Bold"/>
                <a:cs typeface="Poppins Ultra-Bold"/>
                <a:sym typeface="Poppins Ultra-Bold"/>
              </a:rPr>
              <a:t>For both questions:</a:t>
            </a:r>
          </a:p>
        </p:txBody>
      </p:sp>
      <p:sp>
        <p:nvSpPr>
          <p:cNvPr id="31" name="TextBox 31"/>
          <p:cNvSpPr txBox="1"/>
          <p:nvPr/>
        </p:nvSpPr>
        <p:spPr>
          <a:xfrm>
            <a:off x="1028700" y="735965"/>
            <a:ext cx="3829064"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sp>
        <p:nvSpPr>
          <p:cNvPr id="32" name="TextBox 32"/>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FFFFFF">
                    <a:alpha val="65882"/>
                  </a:srgbClr>
                </a:solidFill>
                <a:latin typeface="Poppins"/>
                <a:ea typeface="Poppins"/>
                <a:cs typeface="Poppins"/>
                <a:sym typeface="Poppins"/>
              </a:rPr>
              <a:t>www.cardinalstrong.net</a:t>
            </a:r>
          </a:p>
        </p:txBody>
      </p:sp>
      <p:sp>
        <p:nvSpPr>
          <p:cNvPr id="33" name="TextBox 33"/>
          <p:cNvSpPr txBox="1"/>
          <p:nvPr/>
        </p:nvSpPr>
        <p:spPr>
          <a:xfrm>
            <a:off x="2338465" y="6583724"/>
            <a:ext cx="4369134" cy="734060"/>
          </a:xfrm>
          <a:prstGeom prst="rect">
            <a:avLst/>
          </a:prstGeom>
        </p:spPr>
        <p:txBody>
          <a:bodyPr lIns="0" tIns="0" rIns="0" bIns="0" rtlCol="0" anchor="t">
            <a:spAutoFit/>
          </a:bodyPr>
          <a:lstStyle/>
          <a:p>
            <a:pPr algn="l">
              <a:lnSpc>
                <a:spcPts val="2859"/>
              </a:lnSpc>
            </a:pPr>
            <a:r>
              <a:rPr lang="en-US" sz="2199">
                <a:solidFill>
                  <a:srgbClr val="FFFFFF"/>
                </a:solidFill>
                <a:latin typeface="Poppins"/>
                <a:ea typeface="Poppins"/>
                <a:cs typeface="Poppins"/>
                <a:sym typeface="Poppins"/>
              </a:rPr>
              <a:t>Tax Calculator at Cardinalstrong.net</a:t>
            </a:r>
          </a:p>
        </p:txBody>
      </p:sp>
      <p:sp>
        <p:nvSpPr>
          <p:cNvPr id="34" name="TextBox 34"/>
          <p:cNvSpPr txBox="1"/>
          <p:nvPr/>
        </p:nvSpPr>
        <p:spPr>
          <a:xfrm>
            <a:off x="2338465" y="7595907"/>
            <a:ext cx="5500381" cy="756285"/>
          </a:xfrm>
          <a:prstGeom prst="rect">
            <a:avLst/>
          </a:prstGeom>
        </p:spPr>
        <p:txBody>
          <a:bodyPr lIns="0" tIns="0" rIns="0" bIns="0" rtlCol="0" anchor="t">
            <a:spAutoFit/>
          </a:bodyPr>
          <a:lstStyle/>
          <a:p>
            <a:pPr algn="l">
              <a:lnSpc>
                <a:spcPts val="2999"/>
              </a:lnSpc>
            </a:pPr>
            <a:r>
              <a:rPr lang="en-US" sz="2399">
                <a:solidFill>
                  <a:srgbClr val="FFFFFF"/>
                </a:solidFill>
                <a:latin typeface="Poppins Bold"/>
                <a:ea typeface="Poppins Bold"/>
                <a:cs typeface="Poppins Bold"/>
                <a:sym typeface="Poppins Bold"/>
              </a:rPr>
              <a:t>IMPORTANT NOTE... 70% Tax Credit</a:t>
            </a:r>
          </a:p>
          <a:p>
            <a:pPr algn="l">
              <a:lnSpc>
                <a:spcPts val="2999"/>
              </a:lnSpc>
            </a:pPr>
            <a:r>
              <a:rPr lang="en-US" sz="2399">
                <a:solidFill>
                  <a:srgbClr val="FFFFFF"/>
                </a:solidFill>
                <a:latin typeface="Poppins Bold"/>
                <a:ea typeface="Poppins Bold"/>
                <a:cs typeface="Poppins Bold"/>
                <a:sym typeface="Poppins Bold"/>
              </a:rPr>
              <a:t>for Agricultural Landowners</a:t>
            </a:r>
          </a:p>
        </p:txBody>
      </p:sp>
      <p:sp>
        <p:nvSpPr>
          <p:cNvPr id="35" name="TextBox 35"/>
          <p:cNvSpPr txBox="1"/>
          <p:nvPr/>
        </p:nvSpPr>
        <p:spPr>
          <a:xfrm>
            <a:off x="1869642" y="5900884"/>
            <a:ext cx="4997424" cy="542923"/>
          </a:xfrm>
          <a:prstGeom prst="rect">
            <a:avLst/>
          </a:prstGeom>
        </p:spPr>
        <p:txBody>
          <a:bodyPr lIns="0" tIns="0" rIns="0" bIns="0" rtlCol="0" anchor="t">
            <a:spAutoFit/>
          </a:bodyPr>
          <a:lstStyle/>
          <a:p>
            <a:pPr algn="l">
              <a:lnSpc>
                <a:spcPts val="4200"/>
              </a:lnSpc>
            </a:pPr>
            <a:r>
              <a:rPr lang="en-US" sz="3000">
                <a:solidFill>
                  <a:srgbClr val="FFFFFF"/>
                </a:solidFill>
                <a:latin typeface="Poppins Ultra-Bold"/>
                <a:ea typeface="Poppins Ultra-Bold"/>
                <a:cs typeface="Poppins Ultra-Bold"/>
                <a:sym typeface="Poppins Ultra-Bold"/>
              </a:rPr>
              <a:t>What will it cost you?</a:t>
            </a:r>
          </a:p>
        </p:txBody>
      </p:sp>
      <p:sp>
        <p:nvSpPr>
          <p:cNvPr id="36" name="TextBox 36"/>
          <p:cNvSpPr txBox="1"/>
          <p:nvPr/>
        </p:nvSpPr>
        <p:spPr>
          <a:xfrm>
            <a:off x="2793889" y="8184706"/>
            <a:ext cx="4738664" cy="915353"/>
          </a:xfrm>
          <a:prstGeom prst="rect">
            <a:avLst/>
          </a:prstGeom>
        </p:spPr>
        <p:txBody>
          <a:bodyPr lIns="0" tIns="0" rIns="0" bIns="0" rtlCol="0" anchor="t">
            <a:spAutoFit/>
          </a:bodyPr>
          <a:lstStyle/>
          <a:p>
            <a:pPr algn="l">
              <a:lnSpc>
                <a:spcPts val="1853"/>
              </a:lnSpc>
            </a:pPr>
            <a:endParaRPr/>
          </a:p>
          <a:p>
            <a:pPr algn="l">
              <a:lnSpc>
                <a:spcPts val="2661"/>
              </a:lnSpc>
            </a:pPr>
            <a:r>
              <a:rPr lang="en-US" sz="2199">
                <a:solidFill>
                  <a:srgbClr val="EFD000"/>
                </a:solidFill>
                <a:latin typeface="Poppins Bold"/>
                <a:ea typeface="Poppins Bold"/>
                <a:cs typeface="Poppins Bold"/>
                <a:sym typeface="Poppins Bold"/>
              </a:rPr>
              <a:t>MORE THAN 62% of L-A Residents quality for this tax credit!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598251" cy="10287000"/>
            <a:chOff x="0" y="0"/>
            <a:chExt cx="1211062" cy="2709333"/>
          </a:xfrm>
        </p:grpSpPr>
        <p:sp>
          <p:nvSpPr>
            <p:cNvPr id="3" name="Freeform 3"/>
            <p:cNvSpPr/>
            <p:nvPr/>
          </p:nvSpPr>
          <p:spPr>
            <a:xfrm>
              <a:off x="0" y="0"/>
              <a:ext cx="1211062" cy="2709333"/>
            </a:xfrm>
            <a:custGeom>
              <a:avLst/>
              <a:gdLst/>
              <a:ahLst/>
              <a:cxnLst/>
              <a:rect l="l" t="t" r="r" b="b"/>
              <a:pathLst>
                <a:path w="1211062" h="2709333">
                  <a:moveTo>
                    <a:pt x="0" y="0"/>
                  </a:moveTo>
                  <a:lnTo>
                    <a:pt x="1211062" y="0"/>
                  </a:lnTo>
                  <a:lnTo>
                    <a:pt x="1211062" y="2709333"/>
                  </a:lnTo>
                  <a:lnTo>
                    <a:pt x="0" y="2709333"/>
                  </a:lnTo>
                  <a:close/>
                </a:path>
              </a:pathLst>
            </a:custGeom>
            <a:solidFill>
              <a:srgbClr val="8F8F8F"/>
            </a:solidFill>
          </p:spPr>
          <p:txBody>
            <a:bodyPr/>
            <a:lstStyle/>
            <a:p>
              <a:endParaRPr lang="en-US"/>
            </a:p>
          </p:txBody>
        </p:sp>
        <p:sp>
          <p:nvSpPr>
            <p:cNvPr id="4" name="TextBox 4"/>
            <p:cNvSpPr txBox="1"/>
            <p:nvPr/>
          </p:nvSpPr>
          <p:spPr>
            <a:xfrm>
              <a:off x="0" y="-57150"/>
              <a:ext cx="1211062" cy="2766483"/>
            </a:xfrm>
            <a:prstGeom prst="rect">
              <a:avLst/>
            </a:prstGeom>
          </p:spPr>
          <p:txBody>
            <a:bodyPr lIns="50800" tIns="50800" rIns="50800" bIns="50800" rtlCol="0" anchor="ctr"/>
            <a:lstStyle/>
            <a:p>
              <a:pPr algn="ctr">
                <a:lnSpc>
                  <a:spcPts val="2379"/>
                </a:lnSpc>
              </a:pPr>
              <a:endParaRPr/>
            </a:p>
          </p:txBody>
        </p:sp>
      </p:grpSp>
      <p:sp>
        <p:nvSpPr>
          <p:cNvPr id="5" name="TextBox 5"/>
          <p:cNvSpPr txBox="1"/>
          <p:nvPr/>
        </p:nvSpPr>
        <p:spPr>
          <a:xfrm>
            <a:off x="1028700" y="735965"/>
            <a:ext cx="3569551"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grpSp>
        <p:nvGrpSpPr>
          <p:cNvPr id="6" name="Group 6"/>
          <p:cNvGrpSpPr/>
          <p:nvPr/>
        </p:nvGrpSpPr>
        <p:grpSpPr>
          <a:xfrm>
            <a:off x="4598251" y="0"/>
            <a:ext cx="13689749" cy="8615333"/>
            <a:chOff x="0" y="0"/>
            <a:chExt cx="3605531" cy="2269059"/>
          </a:xfrm>
        </p:grpSpPr>
        <p:sp>
          <p:nvSpPr>
            <p:cNvPr id="7" name="Freeform 7"/>
            <p:cNvSpPr/>
            <p:nvPr/>
          </p:nvSpPr>
          <p:spPr>
            <a:xfrm>
              <a:off x="0" y="0"/>
              <a:ext cx="3605531" cy="2269059"/>
            </a:xfrm>
            <a:custGeom>
              <a:avLst/>
              <a:gdLst/>
              <a:ahLst/>
              <a:cxnLst/>
              <a:rect l="l" t="t" r="r" b="b"/>
              <a:pathLst>
                <a:path w="3605531" h="2269059">
                  <a:moveTo>
                    <a:pt x="0" y="0"/>
                  </a:moveTo>
                  <a:lnTo>
                    <a:pt x="3605531" y="0"/>
                  </a:lnTo>
                  <a:lnTo>
                    <a:pt x="3605531" y="2269059"/>
                  </a:lnTo>
                  <a:lnTo>
                    <a:pt x="0" y="2269059"/>
                  </a:lnTo>
                  <a:close/>
                </a:path>
              </a:pathLst>
            </a:custGeom>
            <a:solidFill>
              <a:srgbClr val="060606"/>
            </a:solidFill>
          </p:spPr>
          <p:txBody>
            <a:bodyPr/>
            <a:lstStyle/>
            <a:p>
              <a:endParaRPr lang="en-US"/>
            </a:p>
          </p:txBody>
        </p:sp>
        <p:sp>
          <p:nvSpPr>
            <p:cNvPr id="8" name="TextBox 8"/>
            <p:cNvSpPr txBox="1"/>
            <p:nvPr/>
          </p:nvSpPr>
          <p:spPr>
            <a:xfrm>
              <a:off x="0" y="-57150"/>
              <a:ext cx="3605531" cy="2326209"/>
            </a:xfrm>
            <a:prstGeom prst="rect">
              <a:avLst/>
            </a:prstGeom>
          </p:spPr>
          <p:txBody>
            <a:bodyPr lIns="50800" tIns="50800" rIns="50800" bIns="50800" rtlCol="0" anchor="ctr"/>
            <a:lstStyle/>
            <a:p>
              <a:pPr algn="ctr">
                <a:lnSpc>
                  <a:spcPts val="2379"/>
                </a:lnSpc>
              </a:pPr>
              <a:endParaRPr/>
            </a:p>
          </p:txBody>
        </p:sp>
      </p:grpSp>
      <p:sp>
        <p:nvSpPr>
          <p:cNvPr id="9" name="AutoShape 9"/>
          <p:cNvSpPr/>
          <p:nvPr/>
        </p:nvSpPr>
        <p:spPr>
          <a:xfrm>
            <a:off x="11297137" y="2538248"/>
            <a:ext cx="12705480" cy="0"/>
          </a:xfrm>
          <a:prstGeom prst="line">
            <a:avLst/>
          </a:prstGeom>
          <a:ln w="47625" cap="flat">
            <a:solidFill>
              <a:srgbClr val="8F8F8F"/>
            </a:solidFill>
            <a:prstDash val="solid"/>
            <a:headEnd type="none" w="sm" len="sm"/>
            <a:tailEnd type="none" w="sm" len="sm"/>
          </a:ln>
        </p:spPr>
        <p:txBody>
          <a:bodyPr/>
          <a:lstStyle/>
          <a:p>
            <a:endParaRPr lang="en-US"/>
          </a:p>
        </p:txBody>
      </p:sp>
      <p:sp>
        <p:nvSpPr>
          <p:cNvPr id="10" name="Freeform 10"/>
          <p:cNvSpPr/>
          <p:nvPr/>
        </p:nvSpPr>
        <p:spPr>
          <a:xfrm>
            <a:off x="11297137" y="2402594"/>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p:cNvGrpSpPr/>
          <p:nvPr/>
        </p:nvGrpSpPr>
        <p:grpSpPr>
          <a:xfrm>
            <a:off x="374963" y="1840953"/>
            <a:ext cx="5741251" cy="3302547"/>
            <a:chOff x="0" y="0"/>
            <a:chExt cx="7655001" cy="4403396"/>
          </a:xfrm>
        </p:grpSpPr>
        <p:pic>
          <p:nvPicPr>
            <p:cNvPr id="12" name="Picture 12"/>
            <p:cNvPicPr>
              <a:picLocks noChangeAspect="1"/>
            </p:cNvPicPr>
            <p:nvPr/>
          </p:nvPicPr>
          <p:blipFill>
            <a:blip r:embed="rId5"/>
            <a:srcRect t="11604" b="11604"/>
            <a:stretch>
              <a:fillRect/>
            </a:stretch>
          </p:blipFill>
          <p:spPr>
            <a:xfrm>
              <a:off x="0" y="0"/>
              <a:ext cx="7655001" cy="4403396"/>
            </a:xfrm>
            <a:prstGeom prst="rect">
              <a:avLst/>
            </a:prstGeom>
          </p:spPr>
        </p:pic>
      </p:grpSp>
      <p:grpSp>
        <p:nvGrpSpPr>
          <p:cNvPr id="13" name="Group 13"/>
          <p:cNvGrpSpPr/>
          <p:nvPr/>
        </p:nvGrpSpPr>
        <p:grpSpPr>
          <a:xfrm>
            <a:off x="374963" y="5407675"/>
            <a:ext cx="9582506" cy="3207657"/>
            <a:chOff x="0" y="0"/>
            <a:chExt cx="12776675" cy="4276876"/>
          </a:xfrm>
        </p:grpSpPr>
        <p:pic>
          <p:nvPicPr>
            <p:cNvPr id="14" name="Picture 14"/>
            <p:cNvPicPr>
              <a:picLocks noChangeAspect="1"/>
            </p:cNvPicPr>
            <p:nvPr/>
          </p:nvPicPr>
          <p:blipFill>
            <a:blip r:embed="rId6"/>
            <a:srcRect t="30169" b="44725"/>
            <a:stretch>
              <a:fillRect/>
            </a:stretch>
          </p:blipFill>
          <p:spPr>
            <a:xfrm>
              <a:off x="0" y="0"/>
              <a:ext cx="12776675" cy="4276876"/>
            </a:xfrm>
            <a:prstGeom prst="rect">
              <a:avLst/>
            </a:prstGeom>
          </p:spPr>
        </p:pic>
      </p:grpSp>
      <p:grpSp>
        <p:nvGrpSpPr>
          <p:cNvPr id="15" name="Group 15"/>
          <p:cNvGrpSpPr/>
          <p:nvPr/>
        </p:nvGrpSpPr>
        <p:grpSpPr>
          <a:xfrm>
            <a:off x="6463472" y="1840953"/>
            <a:ext cx="3493997" cy="3302547"/>
            <a:chOff x="0" y="0"/>
            <a:chExt cx="4658662" cy="4403396"/>
          </a:xfrm>
        </p:grpSpPr>
        <p:pic>
          <p:nvPicPr>
            <p:cNvPr id="16" name="Picture 16"/>
            <p:cNvPicPr>
              <a:picLocks noChangeAspect="1"/>
            </p:cNvPicPr>
            <p:nvPr/>
          </p:nvPicPr>
          <p:blipFill>
            <a:blip r:embed="rId7"/>
            <a:srcRect t="8893" r="11562" b="28488"/>
            <a:stretch>
              <a:fillRect/>
            </a:stretch>
          </p:blipFill>
          <p:spPr>
            <a:xfrm>
              <a:off x="0" y="0"/>
              <a:ext cx="4658662" cy="4403396"/>
            </a:xfrm>
            <a:prstGeom prst="rect">
              <a:avLst/>
            </a:prstGeom>
          </p:spPr>
        </p:pic>
      </p:grpSp>
      <p:sp>
        <p:nvSpPr>
          <p:cNvPr id="17" name="TextBox 17"/>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FFFFFF">
                    <a:alpha val="65882"/>
                  </a:srgbClr>
                </a:solidFill>
                <a:latin typeface="Poppins"/>
                <a:ea typeface="Poppins"/>
                <a:cs typeface="Poppins"/>
                <a:sym typeface="Poppins"/>
              </a:rPr>
              <a:t>www.cardinalstrong.net</a:t>
            </a:r>
          </a:p>
        </p:txBody>
      </p:sp>
      <p:sp>
        <p:nvSpPr>
          <p:cNvPr id="18" name="TextBox 18"/>
          <p:cNvSpPr txBox="1"/>
          <p:nvPr/>
        </p:nvSpPr>
        <p:spPr>
          <a:xfrm>
            <a:off x="11297137" y="2917765"/>
            <a:ext cx="5962163" cy="5209539"/>
          </a:xfrm>
          <a:prstGeom prst="rect">
            <a:avLst/>
          </a:prstGeom>
        </p:spPr>
        <p:txBody>
          <a:bodyPr lIns="0" tIns="0" rIns="0" bIns="0" rtlCol="0" anchor="t">
            <a:spAutoFit/>
          </a:bodyPr>
          <a:lstStyle/>
          <a:p>
            <a:pPr algn="l">
              <a:lnSpc>
                <a:spcPts val="6860"/>
              </a:lnSpc>
            </a:pPr>
            <a:r>
              <a:rPr lang="en-US" sz="4900">
                <a:solidFill>
                  <a:srgbClr val="FFFFFF"/>
                </a:solidFill>
                <a:latin typeface="Poppins Ultra-Bold"/>
                <a:ea typeface="Poppins Ultra-Bold"/>
                <a:cs typeface="Poppins Ultra-Bold"/>
                <a:sym typeface="Poppins Ultra-Bold"/>
              </a:rPr>
              <a:t>Levy for Learning &amp; Bond for Basics:</a:t>
            </a:r>
          </a:p>
          <a:p>
            <a:pPr algn="l">
              <a:lnSpc>
                <a:spcPts val="6860"/>
              </a:lnSpc>
            </a:pPr>
            <a:r>
              <a:rPr lang="en-US" sz="4900">
                <a:solidFill>
                  <a:srgbClr val="EFD000"/>
                </a:solidFill>
                <a:latin typeface="Poppins Ultra-Bold"/>
                <a:ea typeface="Poppins Ultra-Bold"/>
                <a:cs typeface="Poppins Ultra-Bold"/>
                <a:sym typeface="Poppins Ultra-Bold"/>
              </a:rPr>
              <a:t>An Investment in Students, Families, and Communities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7648346" y="0"/>
            <a:ext cx="10639654" cy="10287000"/>
            <a:chOff x="0" y="0"/>
            <a:chExt cx="2802213" cy="2709333"/>
          </a:xfrm>
        </p:grpSpPr>
        <p:sp>
          <p:nvSpPr>
            <p:cNvPr id="3" name="Freeform 3"/>
            <p:cNvSpPr/>
            <p:nvPr/>
          </p:nvSpPr>
          <p:spPr>
            <a:xfrm>
              <a:off x="0" y="0"/>
              <a:ext cx="2802213" cy="2709333"/>
            </a:xfrm>
            <a:custGeom>
              <a:avLst/>
              <a:gdLst/>
              <a:ahLst/>
              <a:cxnLst/>
              <a:rect l="l" t="t" r="r" b="b"/>
              <a:pathLst>
                <a:path w="2802213" h="2709333">
                  <a:moveTo>
                    <a:pt x="0" y="0"/>
                  </a:moveTo>
                  <a:lnTo>
                    <a:pt x="2802213" y="0"/>
                  </a:lnTo>
                  <a:lnTo>
                    <a:pt x="2802213" y="2709333"/>
                  </a:lnTo>
                  <a:lnTo>
                    <a:pt x="0" y="2709333"/>
                  </a:lnTo>
                  <a:close/>
                </a:path>
              </a:pathLst>
            </a:custGeom>
            <a:solidFill>
              <a:srgbClr val="060606"/>
            </a:solidFill>
          </p:spPr>
          <p:txBody>
            <a:bodyPr/>
            <a:lstStyle/>
            <a:p>
              <a:endParaRPr lang="en-US"/>
            </a:p>
          </p:txBody>
        </p:sp>
        <p:sp>
          <p:nvSpPr>
            <p:cNvPr id="4" name="TextBox 4"/>
            <p:cNvSpPr txBox="1"/>
            <p:nvPr/>
          </p:nvSpPr>
          <p:spPr>
            <a:xfrm>
              <a:off x="0" y="-57150"/>
              <a:ext cx="2802213" cy="2766483"/>
            </a:xfrm>
            <a:prstGeom prst="rect">
              <a:avLst/>
            </a:prstGeom>
          </p:spPr>
          <p:txBody>
            <a:bodyPr lIns="50800" tIns="50800" rIns="50800" bIns="50800" rtlCol="0" anchor="ctr"/>
            <a:lstStyle/>
            <a:p>
              <a:pPr algn="ctr">
                <a:lnSpc>
                  <a:spcPts val="2379"/>
                </a:lnSpc>
              </a:pPr>
              <a:endParaRPr/>
            </a:p>
          </p:txBody>
        </p:sp>
      </p:grpSp>
      <p:sp>
        <p:nvSpPr>
          <p:cNvPr id="5" name="AutoShape 5"/>
          <p:cNvSpPr/>
          <p:nvPr/>
        </p:nvSpPr>
        <p:spPr>
          <a:xfrm>
            <a:off x="-5838414" y="2554589"/>
            <a:ext cx="12705480" cy="0"/>
          </a:xfrm>
          <a:prstGeom prst="line">
            <a:avLst/>
          </a:prstGeom>
          <a:ln w="47625" cap="flat">
            <a:solidFill>
              <a:srgbClr val="8F8F8F"/>
            </a:solidFill>
            <a:prstDash val="solid"/>
            <a:headEnd type="none" w="sm" len="sm"/>
            <a:tailEnd type="none" w="sm" len="sm"/>
          </a:ln>
        </p:spPr>
        <p:txBody>
          <a:bodyPr/>
          <a:lstStyle/>
          <a:p>
            <a:endParaRPr lang="en-US"/>
          </a:p>
        </p:txBody>
      </p:sp>
      <p:sp>
        <p:nvSpPr>
          <p:cNvPr id="6" name="Freeform 6"/>
          <p:cNvSpPr/>
          <p:nvPr/>
        </p:nvSpPr>
        <p:spPr>
          <a:xfrm>
            <a:off x="6707599" y="2418934"/>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8549902" y="1028700"/>
            <a:ext cx="4155149" cy="4547178"/>
            <a:chOff x="0" y="0"/>
            <a:chExt cx="1083733" cy="1185981"/>
          </a:xfrm>
        </p:grpSpPr>
        <p:sp>
          <p:nvSpPr>
            <p:cNvPr id="8" name="Freeform 8"/>
            <p:cNvSpPr/>
            <p:nvPr/>
          </p:nvSpPr>
          <p:spPr>
            <a:xfrm>
              <a:off x="0" y="0"/>
              <a:ext cx="1083733" cy="1185981"/>
            </a:xfrm>
            <a:custGeom>
              <a:avLst/>
              <a:gdLst/>
              <a:ahLst/>
              <a:cxnLst/>
              <a:rect l="l" t="t" r="r" b="b"/>
              <a:pathLst>
                <a:path w="1083733" h="1185981">
                  <a:moveTo>
                    <a:pt x="0" y="0"/>
                  </a:moveTo>
                  <a:lnTo>
                    <a:pt x="1083733" y="0"/>
                  </a:lnTo>
                  <a:lnTo>
                    <a:pt x="1083733" y="1185981"/>
                  </a:lnTo>
                  <a:lnTo>
                    <a:pt x="0" y="1185981"/>
                  </a:lnTo>
                  <a:close/>
                </a:path>
              </a:pathLst>
            </a:custGeom>
            <a:solidFill>
              <a:srgbClr val="8F8F8F"/>
            </a:solidFill>
          </p:spPr>
          <p:txBody>
            <a:bodyPr/>
            <a:lstStyle/>
            <a:p>
              <a:endParaRPr lang="en-US"/>
            </a:p>
          </p:txBody>
        </p:sp>
        <p:sp>
          <p:nvSpPr>
            <p:cNvPr id="9" name="TextBox 9"/>
            <p:cNvSpPr txBox="1"/>
            <p:nvPr/>
          </p:nvSpPr>
          <p:spPr>
            <a:xfrm>
              <a:off x="0" y="-57150"/>
              <a:ext cx="1083733" cy="1243131"/>
            </a:xfrm>
            <a:prstGeom prst="rect">
              <a:avLst/>
            </a:prstGeom>
          </p:spPr>
          <p:txBody>
            <a:bodyPr lIns="50800" tIns="50800" rIns="50800" bIns="50800" rtlCol="0" anchor="ctr"/>
            <a:lstStyle/>
            <a:p>
              <a:pPr algn="ctr">
                <a:lnSpc>
                  <a:spcPts val="2379"/>
                </a:lnSpc>
              </a:pPr>
              <a:endParaRPr/>
            </a:p>
          </p:txBody>
        </p:sp>
      </p:grpSp>
      <p:grpSp>
        <p:nvGrpSpPr>
          <p:cNvPr id="10" name="Group 10"/>
          <p:cNvGrpSpPr/>
          <p:nvPr/>
        </p:nvGrpSpPr>
        <p:grpSpPr>
          <a:xfrm>
            <a:off x="8549902" y="5966192"/>
            <a:ext cx="8709398" cy="3292108"/>
            <a:chOff x="0" y="0"/>
            <a:chExt cx="2271559" cy="858638"/>
          </a:xfrm>
        </p:grpSpPr>
        <p:sp>
          <p:nvSpPr>
            <p:cNvPr id="11" name="Freeform 11"/>
            <p:cNvSpPr/>
            <p:nvPr/>
          </p:nvSpPr>
          <p:spPr>
            <a:xfrm>
              <a:off x="0" y="0"/>
              <a:ext cx="2271559" cy="858638"/>
            </a:xfrm>
            <a:custGeom>
              <a:avLst/>
              <a:gdLst/>
              <a:ahLst/>
              <a:cxnLst/>
              <a:rect l="l" t="t" r="r" b="b"/>
              <a:pathLst>
                <a:path w="2271559" h="858638">
                  <a:moveTo>
                    <a:pt x="0" y="0"/>
                  </a:moveTo>
                  <a:lnTo>
                    <a:pt x="2271559" y="0"/>
                  </a:lnTo>
                  <a:lnTo>
                    <a:pt x="2271559" y="858638"/>
                  </a:lnTo>
                  <a:lnTo>
                    <a:pt x="0" y="858638"/>
                  </a:lnTo>
                  <a:close/>
                </a:path>
              </a:pathLst>
            </a:custGeom>
            <a:solidFill>
              <a:srgbClr val="8F8F8F"/>
            </a:solidFill>
          </p:spPr>
          <p:txBody>
            <a:bodyPr/>
            <a:lstStyle/>
            <a:p>
              <a:endParaRPr lang="en-US"/>
            </a:p>
          </p:txBody>
        </p:sp>
        <p:sp>
          <p:nvSpPr>
            <p:cNvPr id="12" name="TextBox 12"/>
            <p:cNvSpPr txBox="1"/>
            <p:nvPr/>
          </p:nvSpPr>
          <p:spPr>
            <a:xfrm>
              <a:off x="0" y="-57150"/>
              <a:ext cx="2271559" cy="915788"/>
            </a:xfrm>
            <a:prstGeom prst="rect">
              <a:avLst/>
            </a:prstGeom>
          </p:spPr>
          <p:txBody>
            <a:bodyPr lIns="50800" tIns="50800" rIns="50800" bIns="50800" rtlCol="0" anchor="ctr"/>
            <a:lstStyle/>
            <a:p>
              <a:pPr algn="ctr">
                <a:lnSpc>
                  <a:spcPts val="2379"/>
                </a:lnSpc>
              </a:pPr>
              <a:endParaRPr/>
            </a:p>
          </p:txBody>
        </p:sp>
      </p:grpSp>
      <p:grpSp>
        <p:nvGrpSpPr>
          <p:cNvPr id="16" name="Group 16"/>
          <p:cNvGrpSpPr/>
          <p:nvPr/>
        </p:nvGrpSpPr>
        <p:grpSpPr>
          <a:xfrm>
            <a:off x="8895182" y="1341206"/>
            <a:ext cx="3464589" cy="3303725"/>
            <a:chOff x="0" y="0"/>
            <a:chExt cx="4619452" cy="4404966"/>
          </a:xfrm>
        </p:grpSpPr>
        <p:pic>
          <p:nvPicPr>
            <p:cNvPr id="17" name="Picture 17"/>
            <p:cNvPicPr>
              <a:picLocks noChangeAspect="1"/>
            </p:cNvPicPr>
            <p:nvPr/>
          </p:nvPicPr>
          <p:blipFill>
            <a:blip r:embed="rId5"/>
            <a:srcRect t="14284" b="14284"/>
            <a:stretch>
              <a:fillRect/>
            </a:stretch>
          </p:blipFill>
          <p:spPr>
            <a:xfrm>
              <a:off x="0" y="0"/>
              <a:ext cx="4619452" cy="4404966"/>
            </a:xfrm>
            <a:prstGeom prst="rect">
              <a:avLst/>
            </a:prstGeom>
          </p:spPr>
        </p:pic>
      </p:grpSp>
      <p:grpSp>
        <p:nvGrpSpPr>
          <p:cNvPr id="18" name="Group 18"/>
          <p:cNvGrpSpPr/>
          <p:nvPr/>
        </p:nvGrpSpPr>
        <p:grpSpPr>
          <a:xfrm>
            <a:off x="8895182" y="6297554"/>
            <a:ext cx="3464589" cy="2670143"/>
            <a:chOff x="0" y="0"/>
            <a:chExt cx="4619452" cy="3560190"/>
          </a:xfrm>
        </p:grpSpPr>
        <p:pic>
          <p:nvPicPr>
            <p:cNvPr id="19" name="Picture 19"/>
            <p:cNvPicPr>
              <a:picLocks noChangeAspect="1"/>
            </p:cNvPicPr>
            <p:nvPr/>
          </p:nvPicPr>
          <p:blipFill>
            <a:blip r:embed="rId6"/>
            <a:srcRect t="7730" b="34537"/>
            <a:stretch>
              <a:fillRect/>
            </a:stretch>
          </p:blipFill>
          <p:spPr>
            <a:xfrm>
              <a:off x="0" y="0"/>
              <a:ext cx="4619452" cy="3560190"/>
            </a:xfrm>
            <a:prstGeom prst="rect">
              <a:avLst/>
            </a:prstGeom>
          </p:spPr>
        </p:pic>
      </p:grpSp>
      <p:sp>
        <p:nvSpPr>
          <p:cNvPr id="22" name="TextBox 22"/>
          <p:cNvSpPr txBox="1"/>
          <p:nvPr/>
        </p:nvSpPr>
        <p:spPr>
          <a:xfrm>
            <a:off x="1035534" y="3187989"/>
            <a:ext cx="5962163" cy="1493518"/>
          </a:xfrm>
          <a:prstGeom prst="rect">
            <a:avLst/>
          </a:prstGeom>
        </p:spPr>
        <p:txBody>
          <a:bodyPr lIns="0" tIns="0" rIns="0" bIns="0" rtlCol="0" anchor="t">
            <a:spAutoFit/>
          </a:bodyPr>
          <a:lstStyle/>
          <a:p>
            <a:pPr algn="l">
              <a:lnSpc>
                <a:spcPts val="5880"/>
              </a:lnSpc>
            </a:pPr>
            <a:r>
              <a:rPr lang="en-US" sz="4200">
                <a:solidFill>
                  <a:srgbClr val="FFFFFF"/>
                </a:solidFill>
                <a:latin typeface="Poppins Ultra-Bold"/>
                <a:ea typeface="Poppins Ultra-Bold"/>
                <a:cs typeface="Poppins Ultra-Bold"/>
                <a:sym typeface="Poppins Ultra-Bold"/>
              </a:rPr>
              <a:t>Thank you for your on-going support</a:t>
            </a:r>
          </a:p>
        </p:txBody>
      </p:sp>
      <p:sp>
        <p:nvSpPr>
          <p:cNvPr id="23" name="TextBox 23"/>
          <p:cNvSpPr txBox="1"/>
          <p:nvPr/>
        </p:nvSpPr>
        <p:spPr>
          <a:xfrm>
            <a:off x="1028700" y="735965"/>
            <a:ext cx="3698731"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sp>
        <p:nvSpPr>
          <p:cNvPr id="24" name="TextBox 24"/>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FFFFFF">
                    <a:alpha val="65882"/>
                  </a:srgbClr>
                </a:solidFill>
                <a:latin typeface="Poppins"/>
                <a:ea typeface="Poppins"/>
                <a:cs typeface="Poppins"/>
                <a:sym typeface="Poppins"/>
              </a:rPr>
              <a:t>www.cardinalstrong.net</a:t>
            </a:r>
          </a:p>
        </p:txBody>
      </p:sp>
      <p:sp>
        <p:nvSpPr>
          <p:cNvPr id="25" name="TextBox 25"/>
          <p:cNvSpPr txBox="1"/>
          <p:nvPr/>
        </p:nvSpPr>
        <p:spPr>
          <a:xfrm>
            <a:off x="8895182" y="4921193"/>
            <a:ext cx="3464589" cy="372110"/>
          </a:xfrm>
          <a:prstGeom prst="rect">
            <a:avLst/>
          </a:prstGeom>
        </p:spPr>
        <p:txBody>
          <a:bodyPr lIns="0" tIns="0" rIns="0" bIns="0" rtlCol="0" anchor="t">
            <a:spAutoFit/>
          </a:bodyPr>
          <a:lstStyle/>
          <a:p>
            <a:pPr algn="ctr">
              <a:lnSpc>
                <a:spcPts val="2859"/>
              </a:lnSpc>
            </a:pPr>
            <a:r>
              <a:rPr lang="en-US" sz="2199">
                <a:solidFill>
                  <a:srgbClr val="FFFFFF"/>
                </a:solidFill>
                <a:latin typeface="Poppins Bold"/>
                <a:ea typeface="Poppins Bold"/>
                <a:cs typeface="Poppins Bold"/>
                <a:sym typeface="Poppins Bold"/>
              </a:rPr>
              <a:t>Amazing Students</a:t>
            </a:r>
          </a:p>
        </p:txBody>
      </p:sp>
      <p:sp>
        <p:nvSpPr>
          <p:cNvPr id="27" name="TextBox 27"/>
          <p:cNvSpPr txBox="1"/>
          <p:nvPr/>
        </p:nvSpPr>
        <p:spPr>
          <a:xfrm>
            <a:off x="12904601" y="6538276"/>
            <a:ext cx="4009419" cy="372110"/>
          </a:xfrm>
          <a:prstGeom prst="rect">
            <a:avLst/>
          </a:prstGeom>
        </p:spPr>
        <p:txBody>
          <a:bodyPr lIns="0" tIns="0" rIns="0" bIns="0" rtlCol="0" anchor="t">
            <a:spAutoFit/>
          </a:bodyPr>
          <a:lstStyle/>
          <a:p>
            <a:pPr algn="l">
              <a:lnSpc>
                <a:spcPts val="2859"/>
              </a:lnSpc>
            </a:pPr>
            <a:r>
              <a:rPr lang="en-US" sz="2199">
                <a:solidFill>
                  <a:srgbClr val="FFFFFF"/>
                </a:solidFill>
                <a:latin typeface="Poppins Bold"/>
                <a:ea typeface="Poppins Bold"/>
                <a:cs typeface="Poppins Bold"/>
                <a:sym typeface="Poppins Bold"/>
              </a:rPr>
              <a:t>Dedicated Teachers &amp; Staff</a:t>
            </a:r>
          </a:p>
        </p:txBody>
      </p:sp>
      <p:sp>
        <p:nvSpPr>
          <p:cNvPr id="28" name="TextBox 28"/>
          <p:cNvSpPr txBox="1"/>
          <p:nvPr/>
        </p:nvSpPr>
        <p:spPr>
          <a:xfrm>
            <a:off x="12904601" y="7133774"/>
            <a:ext cx="3756193" cy="1490345"/>
          </a:xfrm>
          <a:prstGeom prst="rect">
            <a:avLst/>
          </a:prstGeom>
        </p:spPr>
        <p:txBody>
          <a:bodyPr lIns="0" tIns="0" rIns="0" bIns="0" rtlCol="0" anchor="t">
            <a:spAutoFit/>
          </a:bodyPr>
          <a:lstStyle/>
          <a:p>
            <a:pPr algn="l">
              <a:lnSpc>
                <a:spcPts val="2379"/>
              </a:lnSpc>
            </a:pPr>
            <a:r>
              <a:rPr lang="en-US" sz="1699">
                <a:solidFill>
                  <a:srgbClr val="FFFFFF"/>
                </a:solidFill>
                <a:latin typeface="Poppins"/>
                <a:ea typeface="Poppins"/>
                <a:cs typeface="Poppins"/>
                <a:sym typeface="Poppins"/>
              </a:rPr>
              <a:t>Relationships with students are a priority in L-A Public Schools.</a:t>
            </a:r>
          </a:p>
          <a:p>
            <a:pPr algn="l">
              <a:lnSpc>
                <a:spcPts val="2379"/>
              </a:lnSpc>
            </a:pPr>
            <a:r>
              <a:rPr lang="en-US" sz="1699">
                <a:solidFill>
                  <a:srgbClr val="FFFFFF"/>
                </a:solidFill>
                <a:latin typeface="Poppins"/>
                <a:ea typeface="Poppins"/>
                <a:cs typeface="Poppins"/>
                <a:sym typeface="Poppins"/>
              </a:rPr>
              <a:t>Our teachers and staff are</a:t>
            </a:r>
          </a:p>
          <a:p>
            <a:pPr algn="l">
              <a:lnSpc>
                <a:spcPts val="2379"/>
              </a:lnSpc>
            </a:pPr>
            <a:r>
              <a:rPr lang="en-US" sz="1699">
                <a:solidFill>
                  <a:srgbClr val="FFFFFF"/>
                </a:solidFill>
                <a:latin typeface="Poppins"/>
                <a:ea typeface="Poppins"/>
                <a:cs typeface="Poppins"/>
                <a:sym typeface="Poppins"/>
              </a:rPr>
              <a:t>future-focused and dedicated servant leaders.</a:t>
            </a:r>
          </a:p>
        </p:txBody>
      </p:sp>
      <p:sp>
        <p:nvSpPr>
          <p:cNvPr id="29" name="TextBox 29"/>
          <p:cNvSpPr txBox="1"/>
          <p:nvPr/>
        </p:nvSpPr>
        <p:spPr>
          <a:xfrm>
            <a:off x="9527218" y="9438493"/>
            <a:ext cx="7732082" cy="336550"/>
          </a:xfrm>
          <a:prstGeom prst="rect">
            <a:avLst/>
          </a:prstGeom>
        </p:spPr>
        <p:txBody>
          <a:bodyPr lIns="0" tIns="0" rIns="0" bIns="0" rtlCol="0" anchor="t">
            <a:spAutoFit/>
          </a:bodyPr>
          <a:lstStyle/>
          <a:p>
            <a:pPr algn="r">
              <a:lnSpc>
                <a:spcPts val="2599"/>
              </a:lnSpc>
            </a:pPr>
            <a:r>
              <a:rPr lang="en-US" sz="1999">
                <a:solidFill>
                  <a:srgbClr val="FFFFFF"/>
                </a:solidFill>
                <a:latin typeface="Poppins Italics"/>
                <a:ea typeface="Poppins Italics"/>
                <a:cs typeface="Poppins Italics"/>
                <a:sym typeface="Poppins Italics"/>
              </a:rPr>
              <a:t>... An equation for student success now and in the future!</a:t>
            </a:r>
          </a:p>
        </p:txBody>
      </p:sp>
      <p:sp>
        <p:nvSpPr>
          <p:cNvPr id="30" name="TextBox 30"/>
          <p:cNvSpPr txBox="1"/>
          <p:nvPr/>
        </p:nvSpPr>
        <p:spPr>
          <a:xfrm>
            <a:off x="1035534" y="8337296"/>
            <a:ext cx="7383794" cy="868934"/>
          </a:xfrm>
          <a:prstGeom prst="rect">
            <a:avLst/>
          </a:prstGeom>
        </p:spPr>
        <p:txBody>
          <a:bodyPr lIns="0" tIns="0" rIns="0" bIns="0" rtlCol="0" anchor="t">
            <a:spAutoFit/>
          </a:bodyPr>
          <a:lstStyle/>
          <a:p>
            <a:pPr algn="l">
              <a:lnSpc>
                <a:spcPts val="6705"/>
              </a:lnSpc>
            </a:pPr>
            <a:r>
              <a:rPr lang="en-US" sz="4789">
                <a:solidFill>
                  <a:srgbClr val="EFD000"/>
                </a:solidFill>
                <a:latin typeface="Poppins Ultra-Bold"/>
                <a:ea typeface="Poppins Ultra-Bold"/>
                <a:cs typeface="Poppins Ultra-Bold"/>
                <a:sym typeface="Poppins Ultra-Bold"/>
              </a:rPr>
              <a:t>Please Vote Nov. 5</a:t>
            </a:r>
          </a:p>
        </p:txBody>
      </p:sp>
      <p:sp>
        <p:nvSpPr>
          <p:cNvPr id="31" name="TextBox 31"/>
          <p:cNvSpPr txBox="1"/>
          <p:nvPr/>
        </p:nvSpPr>
        <p:spPr>
          <a:xfrm>
            <a:off x="1035534" y="5059623"/>
            <a:ext cx="5526962" cy="3372485"/>
          </a:xfrm>
          <a:prstGeom prst="rect">
            <a:avLst/>
          </a:prstGeom>
        </p:spPr>
        <p:txBody>
          <a:bodyPr lIns="0" tIns="0" rIns="0" bIns="0" rtlCol="0" anchor="t">
            <a:spAutoFit/>
          </a:bodyPr>
          <a:lstStyle/>
          <a:p>
            <a:pPr algn="l">
              <a:lnSpc>
                <a:spcPts val="2799"/>
              </a:lnSpc>
            </a:pPr>
            <a:r>
              <a:rPr lang="en-US" sz="1999">
                <a:solidFill>
                  <a:srgbClr val="FFFFFF"/>
                </a:solidFill>
                <a:latin typeface="Poppins"/>
                <a:ea typeface="Poppins"/>
                <a:cs typeface="Poppins"/>
                <a:sym typeface="Poppins"/>
              </a:rPr>
              <a:t>Share this message with your family, friends, and neighbors:</a:t>
            </a:r>
          </a:p>
          <a:p>
            <a:pPr marL="367029" lvl="1" indent="-183514" algn="l">
              <a:lnSpc>
                <a:spcPts val="2379"/>
              </a:lnSpc>
              <a:buFont typeface="Arial"/>
              <a:buChar char="•"/>
            </a:pPr>
            <a:r>
              <a:rPr lang="en-US" sz="1699">
                <a:solidFill>
                  <a:srgbClr val="FFFFFF"/>
                </a:solidFill>
                <a:latin typeface="Poppins"/>
                <a:ea typeface="Poppins"/>
                <a:cs typeface="Poppins"/>
                <a:sym typeface="Poppins"/>
              </a:rPr>
              <a:t>Watch a video.</a:t>
            </a:r>
          </a:p>
          <a:p>
            <a:pPr marL="367029" lvl="1" indent="-183514" algn="l">
              <a:lnSpc>
                <a:spcPts val="2379"/>
              </a:lnSpc>
              <a:buFont typeface="Arial"/>
              <a:buChar char="•"/>
            </a:pPr>
            <a:r>
              <a:rPr lang="en-US" sz="1699">
                <a:solidFill>
                  <a:srgbClr val="FFFFFF"/>
                </a:solidFill>
                <a:latin typeface="Poppins"/>
                <a:ea typeface="Poppins"/>
                <a:cs typeface="Poppins"/>
                <a:sym typeface="Poppins"/>
              </a:rPr>
              <a:t>Attend a community meeting.</a:t>
            </a:r>
          </a:p>
          <a:p>
            <a:pPr marL="367029" lvl="1" indent="-183514" algn="l">
              <a:lnSpc>
                <a:spcPts val="2379"/>
              </a:lnSpc>
              <a:buFont typeface="Arial"/>
              <a:buChar char="•"/>
            </a:pPr>
            <a:r>
              <a:rPr lang="en-US" sz="1699">
                <a:solidFill>
                  <a:srgbClr val="FFFFFF"/>
                </a:solidFill>
                <a:latin typeface="Poppins"/>
                <a:ea typeface="Poppins"/>
                <a:cs typeface="Poppins"/>
                <a:sym typeface="Poppins"/>
              </a:rPr>
              <a:t>Host a neighborhood social.</a:t>
            </a:r>
          </a:p>
          <a:p>
            <a:pPr marL="367029" lvl="1" indent="-183514" algn="l">
              <a:lnSpc>
                <a:spcPts val="2379"/>
              </a:lnSpc>
              <a:buFont typeface="Arial"/>
              <a:buChar char="•"/>
            </a:pPr>
            <a:r>
              <a:rPr lang="en-US" sz="1699">
                <a:solidFill>
                  <a:srgbClr val="FFFFFF"/>
                </a:solidFill>
                <a:latin typeface="Poppins"/>
                <a:ea typeface="Poppins"/>
                <a:cs typeface="Poppins"/>
                <a:sym typeface="Poppins"/>
              </a:rPr>
              <a:t>Invite school leaders to present to your club, organization, or business.</a:t>
            </a:r>
          </a:p>
          <a:p>
            <a:pPr marL="367029" lvl="1" indent="-183514" algn="l">
              <a:lnSpc>
                <a:spcPts val="2379"/>
              </a:lnSpc>
              <a:buFont typeface="Arial"/>
              <a:buChar char="•"/>
            </a:pPr>
            <a:r>
              <a:rPr lang="en-US" sz="1699">
                <a:solidFill>
                  <a:srgbClr val="FFFFFF"/>
                </a:solidFill>
                <a:latin typeface="Poppins"/>
                <a:ea typeface="Poppins"/>
                <a:cs typeface="Poppins"/>
                <a:sym typeface="Poppins"/>
              </a:rPr>
              <a:t>Participate in phone calling to educate voters.</a:t>
            </a:r>
          </a:p>
          <a:p>
            <a:pPr marL="367029" lvl="1" indent="-183514" algn="l">
              <a:lnSpc>
                <a:spcPts val="2379"/>
              </a:lnSpc>
              <a:buFont typeface="Arial"/>
              <a:buChar char="•"/>
            </a:pPr>
            <a:r>
              <a:rPr lang="en-US" sz="1699">
                <a:solidFill>
                  <a:srgbClr val="FFFFFF"/>
                </a:solidFill>
                <a:latin typeface="Poppins"/>
                <a:ea typeface="Poppins"/>
                <a:cs typeface="Poppins"/>
                <a:sym typeface="Poppins"/>
              </a:rPr>
              <a:t>Follow L-A Public Schools on Facebook to receive election updates.</a:t>
            </a:r>
          </a:p>
          <a:p>
            <a:pPr algn="l">
              <a:lnSpc>
                <a:spcPts val="2379"/>
              </a:lnSpc>
            </a:pPr>
            <a:endParaRPr lang="en-US" sz="1699">
              <a:solidFill>
                <a:srgbClr val="FFFFFF"/>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38100" y="0"/>
            <a:ext cx="7026533" cy="10287000"/>
            <a:chOff x="0" y="0"/>
            <a:chExt cx="1850610" cy="2709333"/>
          </a:xfrm>
        </p:grpSpPr>
        <p:sp>
          <p:nvSpPr>
            <p:cNvPr id="3" name="Freeform 3"/>
            <p:cNvSpPr/>
            <p:nvPr/>
          </p:nvSpPr>
          <p:spPr>
            <a:xfrm>
              <a:off x="0" y="0"/>
              <a:ext cx="1850610" cy="2709333"/>
            </a:xfrm>
            <a:custGeom>
              <a:avLst/>
              <a:gdLst/>
              <a:ahLst/>
              <a:cxnLst/>
              <a:rect l="l" t="t" r="r" b="b"/>
              <a:pathLst>
                <a:path w="1850610" h="2709333">
                  <a:moveTo>
                    <a:pt x="0" y="0"/>
                  </a:moveTo>
                  <a:lnTo>
                    <a:pt x="1850610" y="0"/>
                  </a:lnTo>
                  <a:lnTo>
                    <a:pt x="1850610" y="2709333"/>
                  </a:lnTo>
                  <a:lnTo>
                    <a:pt x="0" y="2709333"/>
                  </a:lnTo>
                  <a:close/>
                </a:path>
              </a:pathLst>
            </a:custGeom>
            <a:solidFill>
              <a:srgbClr val="FFFFFF"/>
            </a:solidFill>
          </p:spPr>
          <p:txBody>
            <a:bodyPr/>
            <a:lstStyle/>
            <a:p>
              <a:endParaRPr lang="en-US"/>
            </a:p>
          </p:txBody>
        </p:sp>
        <p:sp>
          <p:nvSpPr>
            <p:cNvPr id="4" name="TextBox 4"/>
            <p:cNvSpPr txBox="1"/>
            <p:nvPr/>
          </p:nvSpPr>
          <p:spPr>
            <a:xfrm>
              <a:off x="0" y="-57150"/>
              <a:ext cx="1850610" cy="2766483"/>
            </a:xfrm>
            <a:prstGeom prst="rect">
              <a:avLst/>
            </a:prstGeom>
          </p:spPr>
          <p:txBody>
            <a:bodyPr lIns="50800" tIns="50800" rIns="50800" bIns="50800" rtlCol="0" anchor="ctr"/>
            <a:lstStyle/>
            <a:p>
              <a:pPr algn="ctr">
                <a:lnSpc>
                  <a:spcPts val="2379"/>
                </a:lnSpc>
              </a:pPr>
              <a:endParaRPr/>
            </a:p>
          </p:txBody>
        </p:sp>
      </p:grpSp>
      <p:sp>
        <p:nvSpPr>
          <p:cNvPr id="5" name="TextBox 5"/>
          <p:cNvSpPr txBox="1"/>
          <p:nvPr/>
        </p:nvSpPr>
        <p:spPr>
          <a:xfrm>
            <a:off x="1028700" y="735965"/>
            <a:ext cx="3900715" cy="309245"/>
          </a:xfrm>
          <a:prstGeom prst="rect">
            <a:avLst/>
          </a:prstGeom>
        </p:spPr>
        <p:txBody>
          <a:bodyPr lIns="0" tIns="0" rIns="0" bIns="0" rtlCol="0" anchor="t">
            <a:spAutoFit/>
          </a:bodyPr>
          <a:lstStyle/>
          <a:p>
            <a:pPr algn="l">
              <a:lnSpc>
                <a:spcPts val="2379"/>
              </a:lnSpc>
            </a:pPr>
            <a:r>
              <a:rPr lang="en-US" sz="1699">
                <a:solidFill>
                  <a:srgbClr val="A9A9A9"/>
                </a:solidFill>
                <a:latin typeface="Poppins Ultra-Bold"/>
                <a:ea typeface="Poppins Ultra-Bold"/>
                <a:cs typeface="Poppins Ultra-Bold"/>
                <a:sym typeface="Poppins Ultra-Bold"/>
              </a:rPr>
              <a:t>Lewiston-Altura Public Schools</a:t>
            </a:r>
          </a:p>
        </p:txBody>
      </p:sp>
      <p:sp>
        <p:nvSpPr>
          <p:cNvPr id="6" name="TextBox 6"/>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060606">
                    <a:alpha val="65882"/>
                  </a:srgbClr>
                </a:solidFill>
                <a:latin typeface="Poppins"/>
                <a:ea typeface="Poppins"/>
                <a:cs typeface="Poppins"/>
                <a:sym typeface="Poppins"/>
              </a:rPr>
              <a:t>www.cardinalstrong.net</a:t>
            </a:r>
          </a:p>
        </p:txBody>
      </p:sp>
      <p:grpSp>
        <p:nvGrpSpPr>
          <p:cNvPr id="7" name="Group 7"/>
          <p:cNvGrpSpPr/>
          <p:nvPr/>
        </p:nvGrpSpPr>
        <p:grpSpPr>
          <a:xfrm>
            <a:off x="7026533" y="1400618"/>
            <a:ext cx="11261467" cy="7502275"/>
            <a:chOff x="0" y="0"/>
            <a:chExt cx="2965983" cy="1975908"/>
          </a:xfrm>
        </p:grpSpPr>
        <p:sp>
          <p:nvSpPr>
            <p:cNvPr id="8" name="Freeform 8"/>
            <p:cNvSpPr/>
            <p:nvPr/>
          </p:nvSpPr>
          <p:spPr>
            <a:xfrm>
              <a:off x="0" y="0"/>
              <a:ext cx="2965983" cy="1975908"/>
            </a:xfrm>
            <a:custGeom>
              <a:avLst/>
              <a:gdLst/>
              <a:ahLst/>
              <a:cxnLst/>
              <a:rect l="l" t="t" r="r" b="b"/>
              <a:pathLst>
                <a:path w="2965983" h="1975908">
                  <a:moveTo>
                    <a:pt x="0" y="0"/>
                  </a:moveTo>
                  <a:lnTo>
                    <a:pt x="2965983" y="0"/>
                  </a:lnTo>
                  <a:lnTo>
                    <a:pt x="2965983" y="1975908"/>
                  </a:lnTo>
                  <a:lnTo>
                    <a:pt x="0" y="1975908"/>
                  </a:lnTo>
                  <a:close/>
                </a:path>
              </a:pathLst>
            </a:custGeom>
            <a:solidFill>
              <a:srgbClr val="060606"/>
            </a:solidFill>
          </p:spPr>
          <p:txBody>
            <a:bodyPr/>
            <a:lstStyle/>
            <a:p>
              <a:endParaRPr lang="en-US"/>
            </a:p>
          </p:txBody>
        </p:sp>
        <p:sp>
          <p:nvSpPr>
            <p:cNvPr id="9" name="TextBox 9"/>
            <p:cNvSpPr txBox="1"/>
            <p:nvPr/>
          </p:nvSpPr>
          <p:spPr>
            <a:xfrm>
              <a:off x="0" y="-57150"/>
              <a:ext cx="2965983" cy="2033058"/>
            </a:xfrm>
            <a:prstGeom prst="rect">
              <a:avLst/>
            </a:prstGeom>
          </p:spPr>
          <p:txBody>
            <a:bodyPr lIns="50800" tIns="50800" rIns="50800" bIns="50800" rtlCol="0" anchor="ctr"/>
            <a:lstStyle/>
            <a:p>
              <a:pPr algn="ctr">
                <a:lnSpc>
                  <a:spcPts val="2379"/>
                </a:lnSpc>
              </a:pPr>
              <a:endParaRPr/>
            </a:p>
          </p:txBody>
        </p:sp>
      </p:grpSp>
      <p:sp>
        <p:nvSpPr>
          <p:cNvPr id="10" name="TextBox 10"/>
          <p:cNvSpPr txBox="1"/>
          <p:nvPr/>
        </p:nvSpPr>
        <p:spPr>
          <a:xfrm>
            <a:off x="11297137" y="2755840"/>
            <a:ext cx="5962163" cy="1036319"/>
          </a:xfrm>
          <a:prstGeom prst="rect">
            <a:avLst/>
          </a:prstGeom>
        </p:spPr>
        <p:txBody>
          <a:bodyPr lIns="0" tIns="0" rIns="0" bIns="0" rtlCol="0" anchor="t">
            <a:spAutoFit/>
          </a:bodyPr>
          <a:lstStyle/>
          <a:p>
            <a:pPr algn="l">
              <a:lnSpc>
                <a:spcPts val="7980"/>
              </a:lnSpc>
            </a:pPr>
            <a:r>
              <a:rPr lang="en-US" sz="5700">
                <a:solidFill>
                  <a:srgbClr val="FFFFFF"/>
                </a:solidFill>
                <a:latin typeface="Poppins Ultra-Bold"/>
                <a:ea typeface="Poppins Ultra-Bold"/>
                <a:cs typeface="Poppins Ultra-Bold"/>
                <a:sym typeface="Poppins Ultra-Bold"/>
              </a:rPr>
              <a:t>We are</a:t>
            </a:r>
          </a:p>
        </p:txBody>
      </p:sp>
      <p:sp>
        <p:nvSpPr>
          <p:cNvPr id="11" name="TextBox 11"/>
          <p:cNvSpPr txBox="1"/>
          <p:nvPr/>
        </p:nvSpPr>
        <p:spPr>
          <a:xfrm>
            <a:off x="11297137" y="3620710"/>
            <a:ext cx="6990863" cy="1052829"/>
          </a:xfrm>
          <a:prstGeom prst="rect">
            <a:avLst/>
          </a:prstGeom>
        </p:spPr>
        <p:txBody>
          <a:bodyPr lIns="0" tIns="0" rIns="0" bIns="0" rtlCol="0" anchor="t">
            <a:spAutoFit/>
          </a:bodyPr>
          <a:lstStyle/>
          <a:p>
            <a:pPr algn="l">
              <a:lnSpc>
                <a:spcPts val="8120"/>
              </a:lnSpc>
            </a:pPr>
            <a:r>
              <a:rPr lang="en-US" sz="5800">
                <a:solidFill>
                  <a:srgbClr val="FFFFFF"/>
                </a:solidFill>
                <a:latin typeface="Poppins Ultra-Bold"/>
                <a:ea typeface="Poppins Ultra-Bold"/>
                <a:cs typeface="Poppins Ultra-Bold"/>
                <a:sym typeface="Poppins Ultra-Bold"/>
              </a:rPr>
              <a:t>Cardinal Strong!</a:t>
            </a:r>
          </a:p>
        </p:txBody>
      </p:sp>
      <p:sp>
        <p:nvSpPr>
          <p:cNvPr id="12" name="AutoShape 12"/>
          <p:cNvSpPr/>
          <p:nvPr/>
        </p:nvSpPr>
        <p:spPr>
          <a:xfrm>
            <a:off x="11297137" y="2538248"/>
            <a:ext cx="12705480" cy="0"/>
          </a:xfrm>
          <a:prstGeom prst="line">
            <a:avLst/>
          </a:prstGeom>
          <a:ln w="47625" cap="flat">
            <a:solidFill>
              <a:srgbClr val="FFFFFF"/>
            </a:solidFill>
            <a:prstDash val="solid"/>
            <a:headEnd type="none" w="sm" len="sm"/>
            <a:tailEnd type="none" w="sm" len="sm"/>
          </a:ln>
        </p:spPr>
        <p:txBody>
          <a:bodyPr/>
          <a:lstStyle/>
          <a:p>
            <a:endParaRPr lang="en-US"/>
          </a:p>
        </p:txBody>
      </p:sp>
      <p:sp>
        <p:nvSpPr>
          <p:cNvPr id="13" name="Freeform 13"/>
          <p:cNvSpPr/>
          <p:nvPr/>
        </p:nvSpPr>
        <p:spPr>
          <a:xfrm>
            <a:off x="11297137" y="2402594"/>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1297137" y="4864039"/>
            <a:ext cx="5962163" cy="2684781"/>
          </a:xfrm>
          <a:prstGeom prst="rect">
            <a:avLst/>
          </a:prstGeom>
        </p:spPr>
        <p:txBody>
          <a:bodyPr lIns="0" tIns="0" rIns="0" bIns="0" rtlCol="0" anchor="t">
            <a:spAutoFit/>
          </a:bodyPr>
          <a:lstStyle/>
          <a:p>
            <a:pPr algn="l">
              <a:lnSpc>
                <a:spcPts val="5319"/>
              </a:lnSpc>
            </a:pPr>
            <a:r>
              <a:rPr lang="en-US" sz="3799">
                <a:solidFill>
                  <a:srgbClr val="FFFFFF"/>
                </a:solidFill>
                <a:latin typeface="Poppins"/>
                <a:ea typeface="Poppins"/>
                <a:cs typeface="Poppins"/>
                <a:sym typeface="Poppins"/>
              </a:rPr>
              <a:t>You spoke. We listened.</a:t>
            </a:r>
          </a:p>
          <a:p>
            <a:pPr algn="l">
              <a:lnSpc>
                <a:spcPts val="5319"/>
              </a:lnSpc>
            </a:pPr>
            <a:r>
              <a:rPr lang="en-US" sz="3799">
                <a:solidFill>
                  <a:srgbClr val="FFFFFF"/>
                </a:solidFill>
                <a:latin typeface="Poppins"/>
                <a:ea typeface="Poppins"/>
                <a:cs typeface="Poppins"/>
                <a:sym typeface="Poppins"/>
              </a:rPr>
              <a:t>Levy for Learning.</a:t>
            </a:r>
          </a:p>
          <a:p>
            <a:pPr algn="l">
              <a:lnSpc>
                <a:spcPts val="5319"/>
              </a:lnSpc>
            </a:pPr>
            <a:r>
              <a:rPr lang="en-US" sz="3799">
                <a:solidFill>
                  <a:srgbClr val="FFFFFF"/>
                </a:solidFill>
                <a:latin typeface="Poppins"/>
                <a:ea typeface="Poppins"/>
                <a:cs typeface="Poppins"/>
                <a:sym typeface="Poppins"/>
              </a:rPr>
              <a:t>Bond for Basics.</a:t>
            </a:r>
          </a:p>
          <a:p>
            <a:pPr algn="l">
              <a:lnSpc>
                <a:spcPts val="5319"/>
              </a:lnSpc>
            </a:pPr>
            <a:r>
              <a:rPr lang="en-US" sz="3799">
                <a:solidFill>
                  <a:srgbClr val="FFFFFF"/>
                </a:solidFill>
                <a:latin typeface="Poppins"/>
                <a:ea typeface="Poppins"/>
                <a:cs typeface="Poppins"/>
                <a:sym typeface="Poppins"/>
              </a:rPr>
              <a:t>Vote Nov. 5.</a:t>
            </a:r>
          </a:p>
        </p:txBody>
      </p:sp>
      <p:grpSp>
        <p:nvGrpSpPr>
          <p:cNvPr id="15" name="Group 15"/>
          <p:cNvGrpSpPr/>
          <p:nvPr/>
        </p:nvGrpSpPr>
        <p:grpSpPr>
          <a:xfrm>
            <a:off x="0" y="2927290"/>
            <a:ext cx="9858831" cy="5144136"/>
            <a:chOff x="0" y="0"/>
            <a:chExt cx="13145108" cy="6858848"/>
          </a:xfrm>
        </p:grpSpPr>
        <p:pic>
          <p:nvPicPr>
            <p:cNvPr id="16" name="Picture 16"/>
            <p:cNvPicPr>
              <a:picLocks noChangeAspect="1"/>
            </p:cNvPicPr>
            <p:nvPr/>
          </p:nvPicPr>
          <p:blipFill>
            <a:blip r:embed="rId5"/>
            <a:srcRect t="15214" b="15214"/>
            <a:stretch>
              <a:fillRect/>
            </a:stretch>
          </p:blipFill>
          <p:spPr>
            <a:xfrm>
              <a:off x="0" y="0"/>
              <a:ext cx="13145108" cy="6858848"/>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8887296" y="0"/>
            <a:ext cx="9400704" cy="1882281"/>
            <a:chOff x="0" y="0"/>
            <a:chExt cx="2475906" cy="495745"/>
          </a:xfrm>
        </p:grpSpPr>
        <p:sp>
          <p:nvSpPr>
            <p:cNvPr id="3" name="Freeform 3"/>
            <p:cNvSpPr/>
            <p:nvPr/>
          </p:nvSpPr>
          <p:spPr>
            <a:xfrm>
              <a:off x="0" y="0"/>
              <a:ext cx="2475906" cy="495745"/>
            </a:xfrm>
            <a:custGeom>
              <a:avLst/>
              <a:gdLst/>
              <a:ahLst/>
              <a:cxnLst/>
              <a:rect l="l" t="t" r="r" b="b"/>
              <a:pathLst>
                <a:path w="2475906" h="495745">
                  <a:moveTo>
                    <a:pt x="0" y="0"/>
                  </a:moveTo>
                  <a:lnTo>
                    <a:pt x="2475906" y="0"/>
                  </a:lnTo>
                  <a:lnTo>
                    <a:pt x="2475906" y="495745"/>
                  </a:lnTo>
                  <a:lnTo>
                    <a:pt x="0" y="495745"/>
                  </a:lnTo>
                  <a:close/>
                </a:path>
              </a:pathLst>
            </a:custGeom>
            <a:solidFill>
              <a:srgbClr val="FFFFFF"/>
            </a:solidFill>
          </p:spPr>
          <p:txBody>
            <a:bodyPr/>
            <a:lstStyle/>
            <a:p>
              <a:endParaRPr lang="en-US"/>
            </a:p>
          </p:txBody>
        </p:sp>
        <p:sp>
          <p:nvSpPr>
            <p:cNvPr id="4" name="TextBox 4"/>
            <p:cNvSpPr txBox="1"/>
            <p:nvPr/>
          </p:nvSpPr>
          <p:spPr>
            <a:xfrm>
              <a:off x="0" y="-57150"/>
              <a:ext cx="2475906" cy="552895"/>
            </a:xfrm>
            <a:prstGeom prst="rect">
              <a:avLst/>
            </a:prstGeom>
          </p:spPr>
          <p:txBody>
            <a:bodyPr lIns="50800" tIns="50800" rIns="50800" bIns="50800" rtlCol="0" anchor="ctr"/>
            <a:lstStyle/>
            <a:p>
              <a:pPr algn="ctr">
                <a:lnSpc>
                  <a:spcPts val="2379"/>
                </a:lnSpc>
              </a:pPr>
              <a:endParaRPr/>
            </a:p>
          </p:txBody>
        </p:sp>
      </p:grpSp>
      <p:grpSp>
        <p:nvGrpSpPr>
          <p:cNvPr id="5" name="Group 5"/>
          <p:cNvGrpSpPr/>
          <p:nvPr/>
        </p:nvGrpSpPr>
        <p:grpSpPr>
          <a:xfrm>
            <a:off x="1028700" y="2693713"/>
            <a:ext cx="7858596" cy="5852339"/>
            <a:chOff x="0" y="0"/>
            <a:chExt cx="10478128" cy="7803119"/>
          </a:xfrm>
        </p:grpSpPr>
        <p:sp>
          <p:nvSpPr>
            <p:cNvPr id="6" name="AutoShape 6"/>
            <p:cNvSpPr/>
            <p:nvPr/>
          </p:nvSpPr>
          <p:spPr>
            <a:xfrm>
              <a:off x="0" y="0"/>
              <a:ext cx="10478128" cy="7803119"/>
            </a:xfrm>
            <a:prstGeom prst="rect">
              <a:avLst/>
            </a:prstGeom>
            <a:solidFill>
              <a:srgbClr val="8F8F8F"/>
            </a:solidFill>
          </p:spPr>
          <p:txBody>
            <a:bodyPr/>
            <a:lstStyle/>
            <a:p>
              <a:endParaRPr lang="en-US"/>
            </a:p>
          </p:txBody>
        </p:sp>
      </p:grpSp>
      <p:grpSp>
        <p:nvGrpSpPr>
          <p:cNvPr id="7" name="Group 7"/>
          <p:cNvGrpSpPr/>
          <p:nvPr/>
        </p:nvGrpSpPr>
        <p:grpSpPr>
          <a:xfrm>
            <a:off x="1028700" y="0"/>
            <a:ext cx="7854496" cy="5450391"/>
            <a:chOff x="0" y="0"/>
            <a:chExt cx="10472662" cy="7267188"/>
          </a:xfrm>
        </p:grpSpPr>
        <p:pic>
          <p:nvPicPr>
            <p:cNvPr id="8" name="Picture 8"/>
            <p:cNvPicPr>
              <a:picLocks noChangeAspect="1"/>
            </p:cNvPicPr>
            <p:nvPr/>
          </p:nvPicPr>
          <p:blipFill>
            <a:blip r:embed="rId2"/>
            <a:srcRect t="13105" b="13105"/>
            <a:stretch>
              <a:fillRect/>
            </a:stretch>
          </p:blipFill>
          <p:spPr>
            <a:xfrm>
              <a:off x="0" y="0"/>
              <a:ext cx="10472662" cy="7267188"/>
            </a:xfrm>
            <a:prstGeom prst="rect">
              <a:avLst/>
            </a:prstGeom>
          </p:spPr>
        </p:pic>
      </p:grpSp>
      <p:sp>
        <p:nvSpPr>
          <p:cNvPr id="9" name="AutoShape 9"/>
          <p:cNvSpPr/>
          <p:nvPr/>
        </p:nvSpPr>
        <p:spPr>
          <a:xfrm>
            <a:off x="10396082" y="2538248"/>
            <a:ext cx="12705480" cy="0"/>
          </a:xfrm>
          <a:prstGeom prst="line">
            <a:avLst/>
          </a:prstGeom>
          <a:ln w="47625" cap="flat">
            <a:solidFill>
              <a:srgbClr val="EFD000"/>
            </a:solidFill>
            <a:prstDash val="solid"/>
            <a:headEnd type="none" w="sm" len="sm"/>
            <a:tailEnd type="none" w="sm" len="sm"/>
          </a:ln>
        </p:spPr>
        <p:txBody>
          <a:bodyPr/>
          <a:lstStyle/>
          <a:p>
            <a:endParaRPr lang="en-US"/>
          </a:p>
        </p:txBody>
      </p:sp>
      <p:sp>
        <p:nvSpPr>
          <p:cNvPr id="10" name="Freeform 10"/>
          <p:cNvSpPr/>
          <p:nvPr/>
        </p:nvSpPr>
        <p:spPr>
          <a:xfrm>
            <a:off x="10092217" y="2402594"/>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028700" y="9294665"/>
            <a:ext cx="4147994"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a:ea typeface="Poppins"/>
                <a:cs typeface="Poppins"/>
                <a:sym typeface="Poppins"/>
              </a:rPr>
              <a:t>www.cardinalstrong.net</a:t>
            </a:r>
          </a:p>
        </p:txBody>
      </p:sp>
      <p:sp>
        <p:nvSpPr>
          <p:cNvPr id="12" name="TextBox 12"/>
          <p:cNvSpPr txBox="1"/>
          <p:nvPr/>
        </p:nvSpPr>
        <p:spPr>
          <a:xfrm>
            <a:off x="1786082" y="6491753"/>
            <a:ext cx="6360089" cy="763270"/>
          </a:xfrm>
          <a:prstGeom prst="rect">
            <a:avLst/>
          </a:prstGeom>
        </p:spPr>
        <p:txBody>
          <a:bodyPr lIns="0" tIns="0" rIns="0" bIns="0" rtlCol="0" anchor="t">
            <a:spAutoFit/>
          </a:bodyPr>
          <a:lstStyle/>
          <a:p>
            <a:pPr algn="l">
              <a:lnSpc>
                <a:spcPts val="3079"/>
              </a:lnSpc>
            </a:pPr>
            <a:r>
              <a:rPr lang="en-US" sz="2199">
                <a:solidFill>
                  <a:srgbClr val="FFFFFF"/>
                </a:solidFill>
                <a:latin typeface="Montserrat"/>
                <a:ea typeface="Montserrat"/>
                <a:cs typeface="Montserrat"/>
                <a:sym typeface="Montserrat"/>
              </a:rPr>
              <a:t>What are some indicators of student success in L-A Public Schools?</a:t>
            </a:r>
          </a:p>
        </p:txBody>
      </p:sp>
      <p:sp>
        <p:nvSpPr>
          <p:cNvPr id="13" name="TextBox 13"/>
          <p:cNvSpPr txBox="1"/>
          <p:nvPr/>
        </p:nvSpPr>
        <p:spPr>
          <a:xfrm>
            <a:off x="1786082" y="5959867"/>
            <a:ext cx="6527193" cy="380296"/>
          </a:xfrm>
          <a:prstGeom prst="rect">
            <a:avLst/>
          </a:prstGeom>
        </p:spPr>
        <p:txBody>
          <a:bodyPr lIns="0" tIns="0" rIns="0" bIns="0" rtlCol="0" anchor="t">
            <a:spAutoFit/>
          </a:bodyPr>
          <a:lstStyle/>
          <a:p>
            <a:pPr algn="just">
              <a:lnSpc>
                <a:spcPts val="2861"/>
              </a:lnSpc>
            </a:pPr>
            <a:r>
              <a:rPr lang="en-US" sz="2601" spc="124">
                <a:solidFill>
                  <a:srgbClr val="FFFFFF"/>
                </a:solidFill>
                <a:latin typeface="Poppins Heavy"/>
                <a:ea typeface="Poppins Heavy"/>
                <a:cs typeface="Poppins Heavy"/>
                <a:sym typeface="Poppins Heavy"/>
              </a:rPr>
              <a:t>FREQUENTLY ASKED QUESTION:</a:t>
            </a:r>
          </a:p>
        </p:txBody>
      </p:sp>
      <p:sp>
        <p:nvSpPr>
          <p:cNvPr id="14" name="TextBox 14"/>
          <p:cNvSpPr txBox="1"/>
          <p:nvPr/>
        </p:nvSpPr>
        <p:spPr>
          <a:xfrm>
            <a:off x="10092217" y="3188253"/>
            <a:ext cx="7343377" cy="1210945"/>
          </a:xfrm>
          <a:prstGeom prst="rect">
            <a:avLst/>
          </a:prstGeom>
        </p:spPr>
        <p:txBody>
          <a:bodyPr lIns="0" tIns="0" rIns="0" bIns="0" rtlCol="0" anchor="t">
            <a:spAutoFit/>
          </a:bodyPr>
          <a:lstStyle/>
          <a:p>
            <a:pPr algn="l">
              <a:lnSpc>
                <a:spcPts val="9379"/>
              </a:lnSpc>
            </a:pPr>
            <a:r>
              <a:rPr lang="en-US" sz="6699">
                <a:solidFill>
                  <a:srgbClr val="FFFFFF"/>
                </a:solidFill>
                <a:latin typeface="Poppins Ultra-Bold"/>
                <a:ea typeface="Poppins Ultra-Bold"/>
                <a:cs typeface="Poppins Ultra-Bold"/>
                <a:sym typeface="Poppins Ultra-Bold"/>
              </a:rPr>
              <a:t>Student Success</a:t>
            </a:r>
          </a:p>
        </p:txBody>
      </p:sp>
      <p:sp>
        <p:nvSpPr>
          <p:cNvPr id="15" name="TextBox 15"/>
          <p:cNvSpPr txBox="1"/>
          <p:nvPr/>
        </p:nvSpPr>
        <p:spPr>
          <a:xfrm>
            <a:off x="10156039" y="4549945"/>
            <a:ext cx="7279554" cy="5034916"/>
          </a:xfrm>
          <a:prstGeom prst="rect">
            <a:avLst/>
          </a:prstGeom>
        </p:spPr>
        <p:txBody>
          <a:bodyPr lIns="0" tIns="0" rIns="0" bIns="0" rtlCol="0" anchor="t">
            <a:spAutoFit/>
          </a:bodyPr>
          <a:lstStyle/>
          <a:p>
            <a:pPr marL="518155" lvl="1" indent="-259078" algn="l">
              <a:lnSpc>
                <a:spcPts val="3359"/>
              </a:lnSpc>
              <a:buFont typeface="Arial"/>
              <a:buChar char="•"/>
            </a:pPr>
            <a:r>
              <a:rPr lang="en-US" sz="2399">
                <a:solidFill>
                  <a:srgbClr val="FFFFFF"/>
                </a:solidFill>
                <a:latin typeface="Poppins"/>
                <a:ea typeface="Poppins"/>
                <a:cs typeface="Poppins"/>
                <a:sym typeface="Poppins"/>
              </a:rPr>
              <a:t>ECFE classes and Preschool options prepare our youngest learners aligned to state standards.</a:t>
            </a:r>
          </a:p>
          <a:p>
            <a:pPr marL="518155" lvl="1" indent="-259078" algn="l">
              <a:lnSpc>
                <a:spcPts val="3359"/>
              </a:lnSpc>
              <a:buFont typeface="Arial"/>
              <a:buChar char="•"/>
            </a:pPr>
            <a:r>
              <a:rPr lang="en-US" sz="2399">
                <a:solidFill>
                  <a:srgbClr val="FFFFFF"/>
                </a:solidFill>
                <a:latin typeface="Poppins"/>
                <a:ea typeface="Poppins"/>
                <a:cs typeface="Poppins"/>
                <a:sym typeface="Poppins"/>
              </a:rPr>
              <a:t>Elementary students continue to score above state averages in MCA reading and math tests.</a:t>
            </a:r>
          </a:p>
          <a:p>
            <a:pPr marL="518155" lvl="1" indent="-259078" algn="l">
              <a:lnSpc>
                <a:spcPts val="3359"/>
              </a:lnSpc>
              <a:buFont typeface="Arial"/>
              <a:buChar char="•"/>
            </a:pPr>
            <a:r>
              <a:rPr lang="en-US" sz="2399">
                <a:solidFill>
                  <a:srgbClr val="FFFFFF"/>
                </a:solidFill>
                <a:latin typeface="Poppins"/>
                <a:ea typeface="Poppins"/>
                <a:cs typeface="Poppins"/>
                <a:sym typeface="Poppins"/>
              </a:rPr>
              <a:t>High School students can access up to 27 free college credits through concurrent enrollment.</a:t>
            </a:r>
          </a:p>
          <a:p>
            <a:pPr marL="518155" lvl="1" indent="-259078" algn="l">
              <a:lnSpc>
                <a:spcPts val="3359"/>
              </a:lnSpc>
              <a:buFont typeface="Arial"/>
              <a:buChar char="•"/>
            </a:pPr>
            <a:r>
              <a:rPr lang="en-US" sz="2399">
                <a:solidFill>
                  <a:srgbClr val="FFFFFF"/>
                </a:solidFill>
                <a:latin typeface="Poppins"/>
                <a:ea typeface="Poppins"/>
                <a:cs typeface="Poppins"/>
                <a:sym typeface="Poppins"/>
              </a:rPr>
              <a:t>Graduation rates continue to soar and our graduates are ready for career, college and/or work success.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8887296" y="0"/>
            <a:ext cx="9400704" cy="1882281"/>
            <a:chOff x="0" y="0"/>
            <a:chExt cx="2475906" cy="495745"/>
          </a:xfrm>
        </p:grpSpPr>
        <p:sp>
          <p:nvSpPr>
            <p:cNvPr id="3" name="Freeform 3"/>
            <p:cNvSpPr/>
            <p:nvPr/>
          </p:nvSpPr>
          <p:spPr>
            <a:xfrm>
              <a:off x="0" y="0"/>
              <a:ext cx="2475906" cy="495745"/>
            </a:xfrm>
            <a:custGeom>
              <a:avLst/>
              <a:gdLst/>
              <a:ahLst/>
              <a:cxnLst/>
              <a:rect l="l" t="t" r="r" b="b"/>
              <a:pathLst>
                <a:path w="2475906" h="495745">
                  <a:moveTo>
                    <a:pt x="0" y="0"/>
                  </a:moveTo>
                  <a:lnTo>
                    <a:pt x="2475906" y="0"/>
                  </a:lnTo>
                  <a:lnTo>
                    <a:pt x="2475906" y="495745"/>
                  </a:lnTo>
                  <a:lnTo>
                    <a:pt x="0" y="495745"/>
                  </a:lnTo>
                  <a:close/>
                </a:path>
              </a:pathLst>
            </a:custGeom>
            <a:solidFill>
              <a:srgbClr val="FFFFFF"/>
            </a:solidFill>
          </p:spPr>
          <p:txBody>
            <a:bodyPr/>
            <a:lstStyle/>
            <a:p>
              <a:endParaRPr lang="en-US"/>
            </a:p>
          </p:txBody>
        </p:sp>
        <p:sp>
          <p:nvSpPr>
            <p:cNvPr id="4" name="TextBox 4"/>
            <p:cNvSpPr txBox="1"/>
            <p:nvPr/>
          </p:nvSpPr>
          <p:spPr>
            <a:xfrm>
              <a:off x="0" y="-57150"/>
              <a:ext cx="2475906" cy="552895"/>
            </a:xfrm>
            <a:prstGeom prst="rect">
              <a:avLst/>
            </a:prstGeom>
          </p:spPr>
          <p:txBody>
            <a:bodyPr lIns="50800" tIns="50800" rIns="50800" bIns="50800" rtlCol="0" anchor="ctr"/>
            <a:lstStyle/>
            <a:p>
              <a:pPr algn="ctr">
                <a:lnSpc>
                  <a:spcPts val="2379"/>
                </a:lnSpc>
              </a:pPr>
              <a:endParaRPr/>
            </a:p>
          </p:txBody>
        </p:sp>
      </p:grpSp>
      <p:grpSp>
        <p:nvGrpSpPr>
          <p:cNvPr id="5" name="Group 5"/>
          <p:cNvGrpSpPr/>
          <p:nvPr/>
        </p:nvGrpSpPr>
        <p:grpSpPr>
          <a:xfrm>
            <a:off x="1028700" y="2693713"/>
            <a:ext cx="7858596" cy="5852339"/>
            <a:chOff x="0" y="0"/>
            <a:chExt cx="10478128" cy="7803119"/>
          </a:xfrm>
        </p:grpSpPr>
        <p:sp>
          <p:nvSpPr>
            <p:cNvPr id="6" name="AutoShape 6"/>
            <p:cNvSpPr/>
            <p:nvPr/>
          </p:nvSpPr>
          <p:spPr>
            <a:xfrm>
              <a:off x="0" y="0"/>
              <a:ext cx="10478128" cy="7803119"/>
            </a:xfrm>
            <a:prstGeom prst="rect">
              <a:avLst/>
            </a:prstGeom>
            <a:solidFill>
              <a:srgbClr val="8F8F8F"/>
            </a:solidFill>
          </p:spPr>
          <p:txBody>
            <a:bodyPr/>
            <a:lstStyle/>
            <a:p>
              <a:endParaRPr lang="en-US"/>
            </a:p>
          </p:txBody>
        </p:sp>
      </p:grpSp>
      <p:grpSp>
        <p:nvGrpSpPr>
          <p:cNvPr id="7" name="Group 7"/>
          <p:cNvGrpSpPr/>
          <p:nvPr/>
        </p:nvGrpSpPr>
        <p:grpSpPr>
          <a:xfrm>
            <a:off x="1028700" y="0"/>
            <a:ext cx="7854496" cy="5450391"/>
            <a:chOff x="0" y="0"/>
            <a:chExt cx="10472662" cy="7267188"/>
          </a:xfrm>
        </p:grpSpPr>
        <p:pic>
          <p:nvPicPr>
            <p:cNvPr id="8" name="Picture 8"/>
            <p:cNvPicPr>
              <a:picLocks noChangeAspect="1"/>
            </p:cNvPicPr>
            <p:nvPr/>
          </p:nvPicPr>
          <p:blipFill>
            <a:blip r:embed="rId2"/>
            <a:srcRect t="23978" b="23978"/>
            <a:stretch>
              <a:fillRect/>
            </a:stretch>
          </p:blipFill>
          <p:spPr>
            <a:xfrm>
              <a:off x="0" y="0"/>
              <a:ext cx="10472662" cy="7267188"/>
            </a:xfrm>
            <a:prstGeom prst="rect">
              <a:avLst/>
            </a:prstGeom>
          </p:spPr>
        </p:pic>
      </p:grpSp>
      <p:sp>
        <p:nvSpPr>
          <p:cNvPr id="9" name="AutoShape 9"/>
          <p:cNvSpPr/>
          <p:nvPr/>
        </p:nvSpPr>
        <p:spPr>
          <a:xfrm>
            <a:off x="10396082" y="2538248"/>
            <a:ext cx="12705480" cy="0"/>
          </a:xfrm>
          <a:prstGeom prst="line">
            <a:avLst/>
          </a:prstGeom>
          <a:ln w="47625" cap="flat">
            <a:solidFill>
              <a:srgbClr val="EFD000"/>
            </a:solidFill>
            <a:prstDash val="solid"/>
            <a:headEnd type="none" w="sm" len="sm"/>
            <a:tailEnd type="none" w="sm" len="sm"/>
          </a:ln>
        </p:spPr>
        <p:txBody>
          <a:bodyPr/>
          <a:lstStyle/>
          <a:p>
            <a:endParaRPr lang="en-US"/>
          </a:p>
        </p:txBody>
      </p:sp>
      <p:sp>
        <p:nvSpPr>
          <p:cNvPr id="10" name="Freeform 10"/>
          <p:cNvSpPr/>
          <p:nvPr/>
        </p:nvSpPr>
        <p:spPr>
          <a:xfrm>
            <a:off x="10092217" y="2402594"/>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028700" y="9294665"/>
            <a:ext cx="4147994"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a:ea typeface="Poppins"/>
                <a:cs typeface="Poppins"/>
                <a:sym typeface="Poppins"/>
              </a:rPr>
              <a:t>www.cardinalstrong.net</a:t>
            </a:r>
          </a:p>
        </p:txBody>
      </p:sp>
      <p:sp>
        <p:nvSpPr>
          <p:cNvPr id="12" name="TextBox 12"/>
          <p:cNvSpPr txBox="1"/>
          <p:nvPr/>
        </p:nvSpPr>
        <p:spPr>
          <a:xfrm>
            <a:off x="1786082" y="6491753"/>
            <a:ext cx="6360089" cy="763270"/>
          </a:xfrm>
          <a:prstGeom prst="rect">
            <a:avLst/>
          </a:prstGeom>
        </p:spPr>
        <p:txBody>
          <a:bodyPr lIns="0" tIns="0" rIns="0" bIns="0" rtlCol="0" anchor="t">
            <a:spAutoFit/>
          </a:bodyPr>
          <a:lstStyle/>
          <a:p>
            <a:pPr algn="l">
              <a:lnSpc>
                <a:spcPts val="3079"/>
              </a:lnSpc>
            </a:pPr>
            <a:r>
              <a:rPr lang="en-US" sz="2199">
                <a:solidFill>
                  <a:srgbClr val="FFFFFF"/>
                </a:solidFill>
                <a:latin typeface="Montserrat"/>
                <a:ea typeface="Montserrat"/>
                <a:cs typeface="Montserrat"/>
                <a:sym typeface="Montserrat"/>
              </a:rPr>
              <a:t>How did the school district reduce the budget for 2024-25?</a:t>
            </a:r>
          </a:p>
        </p:txBody>
      </p:sp>
      <p:sp>
        <p:nvSpPr>
          <p:cNvPr id="13" name="TextBox 13"/>
          <p:cNvSpPr txBox="1"/>
          <p:nvPr/>
        </p:nvSpPr>
        <p:spPr>
          <a:xfrm>
            <a:off x="1786082" y="5959867"/>
            <a:ext cx="6527193" cy="380296"/>
          </a:xfrm>
          <a:prstGeom prst="rect">
            <a:avLst/>
          </a:prstGeom>
        </p:spPr>
        <p:txBody>
          <a:bodyPr lIns="0" tIns="0" rIns="0" bIns="0" rtlCol="0" anchor="t">
            <a:spAutoFit/>
          </a:bodyPr>
          <a:lstStyle/>
          <a:p>
            <a:pPr algn="just">
              <a:lnSpc>
                <a:spcPts val="2861"/>
              </a:lnSpc>
            </a:pPr>
            <a:r>
              <a:rPr lang="en-US" sz="2601" spc="124">
                <a:solidFill>
                  <a:srgbClr val="FFFFFF"/>
                </a:solidFill>
                <a:latin typeface="Poppins Heavy"/>
                <a:ea typeface="Poppins Heavy"/>
                <a:cs typeface="Poppins Heavy"/>
                <a:sym typeface="Poppins Heavy"/>
              </a:rPr>
              <a:t>FREQUENTLY ASKED QUESTION:</a:t>
            </a:r>
          </a:p>
        </p:txBody>
      </p:sp>
      <p:sp>
        <p:nvSpPr>
          <p:cNvPr id="14" name="TextBox 14"/>
          <p:cNvSpPr txBox="1"/>
          <p:nvPr/>
        </p:nvSpPr>
        <p:spPr>
          <a:xfrm>
            <a:off x="10092217" y="3188253"/>
            <a:ext cx="7343377" cy="1210945"/>
          </a:xfrm>
          <a:prstGeom prst="rect">
            <a:avLst/>
          </a:prstGeom>
        </p:spPr>
        <p:txBody>
          <a:bodyPr lIns="0" tIns="0" rIns="0" bIns="0" rtlCol="0" anchor="t">
            <a:spAutoFit/>
          </a:bodyPr>
          <a:lstStyle/>
          <a:p>
            <a:pPr algn="l">
              <a:lnSpc>
                <a:spcPts val="9379"/>
              </a:lnSpc>
            </a:pPr>
            <a:r>
              <a:rPr lang="en-US" sz="6699">
                <a:solidFill>
                  <a:srgbClr val="FFFFFF"/>
                </a:solidFill>
                <a:latin typeface="Poppins Ultra-Bold"/>
                <a:ea typeface="Poppins Ultra-Bold"/>
                <a:cs typeface="Poppins Ultra-Bold"/>
                <a:sym typeface="Poppins Ultra-Bold"/>
              </a:rPr>
              <a:t>Budget</a:t>
            </a:r>
          </a:p>
        </p:txBody>
      </p:sp>
      <p:sp>
        <p:nvSpPr>
          <p:cNvPr id="15" name="TextBox 15"/>
          <p:cNvSpPr txBox="1"/>
          <p:nvPr/>
        </p:nvSpPr>
        <p:spPr>
          <a:xfrm>
            <a:off x="10156039" y="4549945"/>
            <a:ext cx="7279554" cy="3777616"/>
          </a:xfrm>
          <a:prstGeom prst="rect">
            <a:avLst/>
          </a:prstGeom>
        </p:spPr>
        <p:txBody>
          <a:bodyPr lIns="0" tIns="0" rIns="0" bIns="0" rtlCol="0" anchor="t">
            <a:spAutoFit/>
          </a:bodyPr>
          <a:lstStyle/>
          <a:p>
            <a:pPr marL="518155" lvl="1" indent="-259078" algn="l">
              <a:lnSpc>
                <a:spcPts val="3359"/>
              </a:lnSpc>
              <a:buFont typeface="Arial"/>
              <a:buChar char="•"/>
            </a:pPr>
            <a:r>
              <a:rPr lang="en-US" sz="2399">
                <a:solidFill>
                  <a:srgbClr val="FFFFFF"/>
                </a:solidFill>
                <a:latin typeface="Poppins"/>
                <a:ea typeface="Poppins"/>
                <a:cs typeface="Poppins"/>
                <a:sym typeface="Poppins"/>
              </a:rPr>
              <a:t>The school district is rightsizing its budget for the 2024-25 with $771,000 in budget adjustments</a:t>
            </a:r>
          </a:p>
          <a:p>
            <a:pPr marL="518155" lvl="1" indent="-259078" algn="l">
              <a:lnSpc>
                <a:spcPts val="3359"/>
              </a:lnSpc>
              <a:buFont typeface="Arial"/>
              <a:buChar char="•"/>
            </a:pPr>
            <a:r>
              <a:rPr lang="en-US" sz="2399">
                <a:solidFill>
                  <a:srgbClr val="FFFFFF"/>
                </a:solidFill>
                <a:latin typeface="Poppins"/>
                <a:ea typeface="Poppins"/>
                <a:cs typeface="Poppins"/>
                <a:sym typeface="Poppins"/>
              </a:rPr>
              <a:t>Reductions</a:t>
            </a:r>
          </a:p>
          <a:p>
            <a:pPr marL="1036310" lvl="2" indent="-345437" algn="l">
              <a:lnSpc>
                <a:spcPts val="3359"/>
              </a:lnSpc>
              <a:buFont typeface="Arial"/>
              <a:buChar char="⚬"/>
            </a:pPr>
            <a:r>
              <a:rPr lang="en-US" sz="2399">
                <a:solidFill>
                  <a:srgbClr val="FFFFFF"/>
                </a:solidFill>
                <a:latin typeface="Poppins"/>
                <a:ea typeface="Poppins"/>
                <a:cs typeface="Poppins"/>
                <a:sym typeface="Poppins"/>
              </a:rPr>
              <a:t>Staff, extracurricular activities, and bus routes.</a:t>
            </a:r>
          </a:p>
          <a:p>
            <a:pPr marL="518155" lvl="1" indent="-259078" algn="l">
              <a:lnSpc>
                <a:spcPts val="3359"/>
              </a:lnSpc>
              <a:buFont typeface="Arial"/>
              <a:buChar char="•"/>
            </a:pPr>
            <a:r>
              <a:rPr lang="en-US" sz="2399">
                <a:solidFill>
                  <a:srgbClr val="FFFFFF"/>
                </a:solidFill>
                <a:latin typeface="Poppins"/>
                <a:ea typeface="Poppins"/>
                <a:cs typeface="Poppins"/>
                <a:sym typeface="Poppins"/>
              </a:rPr>
              <a:t>Revenue Increases</a:t>
            </a:r>
          </a:p>
          <a:p>
            <a:pPr marL="1036310" lvl="2" indent="-345437" algn="l">
              <a:lnSpc>
                <a:spcPts val="3359"/>
              </a:lnSpc>
              <a:buFont typeface="Arial"/>
              <a:buChar char="⚬"/>
            </a:pPr>
            <a:r>
              <a:rPr lang="en-US" sz="2399">
                <a:solidFill>
                  <a:srgbClr val="FFFFFF"/>
                </a:solidFill>
                <a:latin typeface="Poppins"/>
                <a:ea typeface="Poppins"/>
                <a:cs typeface="Poppins"/>
                <a:sym typeface="Poppins"/>
              </a:rPr>
              <a:t>Activity fees, booster club donations, and the sale of school district land.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8887296" y="0"/>
            <a:ext cx="9400704" cy="1882281"/>
            <a:chOff x="0" y="0"/>
            <a:chExt cx="2475906" cy="495745"/>
          </a:xfrm>
        </p:grpSpPr>
        <p:sp>
          <p:nvSpPr>
            <p:cNvPr id="3" name="Freeform 3"/>
            <p:cNvSpPr/>
            <p:nvPr/>
          </p:nvSpPr>
          <p:spPr>
            <a:xfrm>
              <a:off x="0" y="0"/>
              <a:ext cx="2475906" cy="495745"/>
            </a:xfrm>
            <a:custGeom>
              <a:avLst/>
              <a:gdLst/>
              <a:ahLst/>
              <a:cxnLst/>
              <a:rect l="l" t="t" r="r" b="b"/>
              <a:pathLst>
                <a:path w="2475906" h="495745">
                  <a:moveTo>
                    <a:pt x="0" y="0"/>
                  </a:moveTo>
                  <a:lnTo>
                    <a:pt x="2475906" y="0"/>
                  </a:lnTo>
                  <a:lnTo>
                    <a:pt x="2475906" y="495745"/>
                  </a:lnTo>
                  <a:lnTo>
                    <a:pt x="0" y="495745"/>
                  </a:lnTo>
                  <a:close/>
                </a:path>
              </a:pathLst>
            </a:custGeom>
            <a:solidFill>
              <a:srgbClr val="FFFFFF"/>
            </a:solidFill>
          </p:spPr>
          <p:txBody>
            <a:bodyPr/>
            <a:lstStyle/>
            <a:p>
              <a:endParaRPr lang="en-US"/>
            </a:p>
          </p:txBody>
        </p:sp>
        <p:sp>
          <p:nvSpPr>
            <p:cNvPr id="4" name="TextBox 4"/>
            <p:cNvSpPr txBox="1"/>
            <p:nvPr/>
          </p:nvSpPr>
          <p:spPr>
            <a:xfrm>
              <a:off x="0" y="-57150"/>
              <a:ext cx="2475906" cy="552895"/>
            </a:xfrm>
            <a:prstGeom prst="rect">
              <a:avLst/>
            </a:prstGeom>
          </p:spPr>
          <p:txBody>
            <a:bodyPr lIns="50800" tIns="50800" rIns="50800" bIns="50800" rtlCol="0" anchor="ctr"/>
            <a:lstStyle/>
            <a:p>
              <a:pPr algn="ctr">
                <a:lnSpc>
                  <a:spcPts val="2379"/>
                </a:lnSpc>
              </a:pPr>
              <a:endParaRPr/>
            </a:p>
          </p:txBody>
        </p:sp>
      </p:grpSp>
      <p:grpSp>
        <p:nvGrpSpPr>
          <p:cNvPr id="5" name="Group 5"/>
          <p:cNvGrpSpPr/>
          <p:nvPr/>
        </p:nvGrpSpPr>
        <p:grpSpPr>
          <a:xfrm>
            <a:off x="1028700" y="2693713"/>
            <a:ext cx="7858596" cy="5852339"/>
            <a:chOff x="0" y="0"/>
            <a:chExt cx="10478128" cy="7803119"/>
          </a:xfrm>
        </p:grpSpPr>
        <p:sp>
          <p:nvSpPr>
            <p:cNvPr id="6" name="AutoShape 6"/>
            <p:cNvSpPr/>
            <p:nvPr/>
          </p:nvSpPr>
          <p:spPr>
            <a:xfrm>
              <a:off x="0" y="0"/>
              <a:ext cx="10478128" cy="7803119"/>
            </a:xfrm>
            <a:prstGeom prst="rect">
              <a:avLst/>
            </a:prstGeom>
            <a:solidFill>
              <a:srgbClr val="8F8F8F"/>
            </a:solidFill>
          </p:spPr>
          <p:txBody>
            <a:bodyPr/>
            <a:lstStyle/>
            <a:p>
              <a:endParaRPr lang="en-US"/>
            </a:p>
          </p:txBody>
        </p:sp>
      </p:grpSp>
      <p:grpSp>
        <p:nvGrpSpPr>
          <p:cNvPr id="7" name="Group 7"/>
          <p:cNvGrpSpPr/>
          <p:nvPr/>
        </p:nvGrpSpPr>
        <p:grpSpPr>
          <a:xfrm>
            <a:off x="1028700" y="0"/>
            <a:ext cx="7854496" cy="5450391"/>
            <a:chOff x="0" y="0"/>
            <a:chExt cx="10472662" cy="7267188"/>
          </a:xfrm>
        </p:grpSpPr>
        <p:pic>
          <p:nvPicPr>
            <p:cNvPr id="8" name="Picture 8"/>
            <p:cNvPicPr>
              <a:picLocks noChangeAspect="1"/>
            </p:cNvPicPr>
            <p:nvPr/>
          </p:nvPicPr>
          <p:blipFill>
            <a:blip r:embed="rId2"/>
            <a:srcRect t="23978" b="23978"/>
            <a:stretch>
              <a:fillRect/>
            </a:stretch>
          </p:blipFill>
          <p:spPr>
            <a:xfrm>
              <a:off x="0" y="0"/>
              <a:ext cx="10472662" cy="7267188"/>
            </a:xfrm>
            <a:prstGeom prst="rect">
              <a:avLst/>
            </a:prstGeom>
          </p:spPr>
        </p:pic>
      </p:grpSp>
      <p:sp>
        <p:nvSpPr>
          <p:cNvPr id="9" name="AutoShape 9"/>
          <p:cNvSpPr/>
          <p:nvPr/>
        </p:nvSpPr>
        <p:spPr>
          <a:xfrm>
            <a:off x="10396082" y="2538248"/>
            <a:ext cx="12705480" cy="0"/>
          </a:xfrm>
          <a:prstGeom prst="line">
            <a:avLst/>
          </a:prstGeom>
          <a:ln w="47625" cap="flat">
            <a:solidFill>
              <a:srgbClr val="EFD000"/>
            </a:solidFill>
            <a:prstDash val="solid"/>
            <a:headEnd type="none" w="sm" len="sm"/>
            <a:tailEnd type="none" w="sm" len="sm"/>
          </a:ln>
        </p:spPr>
        <p:txBody>
          <a:bodyPr/>
          <a:lstStyle/>
          <a:p>
            <a:endParaRPr lang="en-US"/>
          </a:p>
        </p:txBody>
      </p:sp>
      <p:sp>
        <p:nvSpPr>
          <p:cNvPr id="10" name="Freeform 10"/>
          <p:cNvSpPr/>
          <p:nvPr/>
        </p:nvSpPr>
        <p:spPr>
          <a:xfrm>
            <a:off x="10092217" y="2402594"/>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028700" y="9294665"/>
            <a:ext cx="4147994"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a:ea typeface="Poppins"/>
                <a:cs typeface="Poppins"/>
                <a:sym typeface="Poppins"/>
              </a:rPr>
              <a:t>www.cardinalstrong.net</a:t>
            </a:r>
          </a:p>
        </p:txBody>
      </p:sp>
      <p:sp>
        <p:nvSpPr>
          <p:cNvPr id="12" name="TextBox 12"/>
          <p:cNvSpPr txBox="1"/>
          <p:nvPr/>
        </p:nvSpPr>
        <p:spPr>
          <a:xfrm>
            <a:off x="1786082" y="6491753"/>
            <a:ext cx="6360089" cy="763270"/>
          </a:xfrm>
          <a:prstGeom prst="rect">
            <a:avLst/>
          </a:prstGeom>
        </p:spPr>
        <p:txBody>
          <a:bodyPr lIns="0" tIns="0" rIns="0" bIns="0" rtlCol="0" anchor="t">
            <a:spAutoFit/>
          </a:bodyPr>
          <a:lstStyle/>
          <a:p>
            <a:pPr algn="l">
              <a:lnSpc>
                <a:spcPts val="3079"/>
              </a:lnSpc>
            </a:pPr>
            <a:r>
              <a:rPr lang="en-US" sz="2199">
                <a:solidFill>
                  <a:srgbClr val="FFFFFF"/>
                </a:solidFill>
                <a:latin typeface="Montserrat"/>
                <a:ea typeface="Montserrat"/>
                <a:cs typeface="Montserrat"/>
                <a:sym typeface="Montserrat"/>
              </a:rPr>
              <a:t>What is the current enrollment in L-A Public Schools?</a:t>
            </a:r>
          </a:p>
        </p:txBody>
      </p:sp>
      <p:sp>
        <p:nvSpPr>
          <p:cNvPr id="13" name="TextBox 13"/>
          <p:cNvSpPr txBox="1"/>
          <p:nvPr/>
        </p:nvSpPr>
        <p:spPr>
          <a:xfrm>
            <a:off x="1786082" y="5959867"/>
            <a:ext cx="6527193" cy="380296"/>
          </a:xfrm>
          <a:prstGeom prst="rect">
            <a:avLst/>
          </a:prstGeom>
        </p:spPr>
        <p:txBody>
          <a:bodyPr lIns="0" tIns="0" rIns="0" bIns="0" rtlCol="0" anchor="t">
            <a:spAutoFit/>
          </a:bodyPr>
          <a:lstStyle/>
          <a:p>
            <a:pPr algn="just">
              <a:lnSpc>
                <a:spcPts val="2861"/>
              </a:lnSpc>
            </a:pPr>
            <a:r>
              <a:rPr lang="en-US" sz="2601" spc="124">
                <a:solidFill>
                  <a:srgbClr val="FFFFFF"/>
                </a:solidFill>
                <a:latin typeface="Poppins Heavy"/>
                <a:ea typeface="Poppins Heavy"/>
                <a:cs typeface="Poppins Heavy"/>
                <a:sym typeface="Poppins Heavy"/>
              </a:rPr>
              <a:t>FREQUENTLY ASKED QUESTION:</a:t>
            </a:r>
          </a:p>
        </p:txBody>
      </p:sp>
      <p:sp>
        <p:nvSpPr>
          <p:cNvPr id="14" name="TextBox 14"/>
          <p:cNvSpPr txBox="1"/>
          <p:nvPr/>
        </p:nvSpPr>
        <p:spPr>
          <a:xfrm>
            <a:off x="10092217" y="3188253"/>
            <a:ext cx="7343377" cy="1210945"/>
          </a:xfrm>
          <a:prstGeom prst="rect">
            <a:avLst/>
          </a:prstGeom>
        </p:spPr>
        <p:txBody>
          <a:bodyPr lIns="0" tIns="0" rIns="0" bIns="0" rtlCol="0" anchor="t">
            <a:spAutoFit/>
          </a:bodyPr>
          <a:lstStyle/>
          <a:p>
            <a:pPr algn="l">
              <a:lnSpc>
                <a:spcPts val="9379"/>
              </a:lnSpc>
            </a:pPr>
            <a:r>
              <a:rPr lang="en-US" sz="6699">
                <a:solidFill>
                  <a:srgbClr val="FFFFFF"/>
                </a:solidFill>
                <a:latin typeface="Poppins Ultra-Bold"/>
                <a:ea typeface="Poppins Ultra-Bold"/>
                <a:cs typeface="Poppins Ultra-Bold"/>
                <a:sym typeface="Poppins Ultra-Bold"/>
              </a:rPr>
              <a:t>Enrollment</a:t>
            </a:r>
          </a:p>
        </p:txBody>
      </p:sp>
      <p:sp>
        <p:nvSpPr>
          <p:cNvPr id="15" name="TextBox 15"/>
          <p:cNvSpPr txBox="1"/>
          <p:nvPr/>
        </p:nvSpPr>
        <p:spPr>
          <a:xfrm>
            <a:off x="10156039" y="4549945"/>
            <a:ext cx="7279554" cy="5454016"/>
          </a:xfrm>
          <a:prstGeom prst="rect">
            <a:avLst/>
          </a:prstGeom>
        </p:spPr>
        <p:txBody>
          <a:bodyPr lIns="0" tIns="0" rIns="0" bIns="0" rtlCol="0" anchor="t">
            <a:spAutoFit/>
          </a:bodyPr>
          <a:lstStyle/>
          <a:p>
            <a:pPr marL="518155" lvl="1" indent="-259078" algn="l">
              <a:lnSpc>
                <a:spcPts val="3359"/>
              </a:lnSpc>
              <a:buFont typeface="Arial"/>
              <a:buChar char="•"/>
            </a:pPr>
            <a:r>
              <a:rPr lang="en-US" sz="2399">
                <a:solidFill>
                  <a:srgbClr val="FFFFFF"/>
                </a:solidFill>
                <a:latin typeface="Poppins"/>
                <a:ea typeface="Poppins"/>
                <a:cs typeface="Poppins"/>
                <a:sym typeface="Poppins"/>
              </a:rPr>
              <a:t>During the 2023-24 school year, L-A Public Schools enrolled 559 K-12 students.</a:t>
            </a:r>
          </a:p>
          <a:p>
            <a:pPr marL="518155" lvl="1" indent="-259078" algn="l">
              <a:lnSpc>
                <a:spcPts val="3359"/>
              </a:lnSpc>
              <a:buFont typeface="Arial"/>
              <a:buChar char="•"/>
            </a:pPr>
            <a:r>
              <a:rPr lang="en-US" sz="2399">
                <a:solidFill>
                  <a:srgbClr val="FFFFFF"/>
                </a:solidFill>
                <a:latin typeface="Poppins"/>
                <a:ea typeface="Poppins"/>
                <a:cs typeface="Poppins"/>
                <a:sym typeface="Poppins"/>
              </a:rPr>
              <a:t>The District’s total enrollment is projected to decline by roughly 14% to 483 students over the next 5 years, stabilizing in 2030.</a:t>
            </a:r>
          </a:p>
          <a:p>
            <a:pPr marL="518155" lvl="1" indent="-259078" algn="l">
              <a:lnSpc>
                <a:spcPts val="3359"/>
              </a:lnSpc>
              <a:buFont typeface="Arial"/>
              <a:buChar char="•"/>
            </a:pPr>
            <a:r>
              <a:rPr lang="en-US" sz="2399">
                <a:solidFill>
                  <a:srgbClr val="FFFFFF"/>
                </a:solidFill>
                <a:latin typeface="Poppins"/>
                <a:ea typeface="Poppins"/>
                <a:cs typeface="Poppins"/>
                <a:sym typeface="Poppins"/>
              </a:rPr>
              <a:t>During the 2022-23 school year, L-A Public Schools gained 151 students through open enrollment.</a:t>
            </a:r>
          </a:p>
          <a:p>
            <a:pPr marL="518155" lvl="1" indent="-259078" algn="l">
              <a:lnSpc>
                <a:spcPts val="3359"/>
              </a:lnSpc>
              <a:buFont typeface="Arial"/>
              <a:buChar char="•"/>
            </a:pPr>
            <a:r>
              <a:rPr lang="en-US" sz="2399">
                <a:solidFill>
                  <a:srgbClr val="FFFFFF"/>
                </a:solidFill>
                <a:latin typeface="Poppins"/>
                <a:ea typeface="Poppins"/>
                <a:cs typeface="Poppins"/>
                <a:sym typeface="Poppins"/>
              </a:rPr>
              <a:t>Reasons families choose a school: geography, religion and/or family beliefs, parent/family work location, childcare, specific curriculum/program offerings or personal preferences.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8415456" y="0"/>
            <a:ext cx="9872544" cy="10287000"/>
            <a:chOff x="0" y="0"/>
            <a:chExt cx="2600176" cy="2709333"/>
          </a:xfrm>
        </p:grpSpPr>
        <p:sp>
          <p:nvSpPr>
            <p:cNvPr id="3" name="Freeform 3"/>
            <p:cNvSpPr/>
            <p:nvPr/>
          </p:nvSpPr>
          <p:spPr>
            <a:xfrm>
              <a:off x="0" y="0"/>
              <a:ext cx="2600176" cy="2709333"/>
            </a:xfrm>
            <a:custGeom>
              <a:avLst/>
              <a:gdLst/>
              <a:ahLst/>
              <a:cxnLst/>
              <a:rect l="l" t="t" r="r" b="b"/>
              <a:pathLst>
                <a:path w="2600176" h="2709333">
                  <a:moveTo>
                    <a:pt x="0" y="0"/>
                  </a:moveTo>
                  <a:lnTo>
                    <a:pt x="2600176" y="0"/>
                  </a:lnTo>
                  <a:lnTo>
                    <a:pt x="2600176" y="2709333"/>
                  </a:lnTo>
                  <a:lnTo>
                    <a:pt x="0" y="2709333"/>
                  </a:lnTo>
                  <a:close/>
                </a:path>
              </a:pathLst>
            </a:custGeom>
            <a:solidFill>
              <a:srgbClr val="060606"/>
            </a:solidFill>
          </p:spPr>
          <p:txBody>
            <a:bodyPr/>
            <a:lstStyle/>
            <a:p>
              <a:endParaRPr lang="en-US"/>
            </a:p>
          </p:txBody>
        </p:sp>
        <p:sp>
          <p:nvSpPr>
            <p:cNvPr id="4" name="TextBox 4"/>
            <p:cNvSpPr txBox="1"/>
            <p:nvPr/>
          </p:nvSpPr>
          <p:spPr>
            <a:xfrm>
              <a:off x="0" y="-57150"/>
              <a:ext cx="2600176" cy="2766483"/>
            </a:xfrm>
            <a:prstGeom prst="rect">
              <a:avLst/>
            </a:prstGeom>
          </p:spPr>
          <p:txBody>
            <a:bodyPr lIns="50800" tIns="50800" rIns="50800" bIns="50800" rtlCol="0" anchor="ctr"/>
            <a:lstStyle/>
            <a:p>
              <a:pPr algn="ctr">
                <a:lnSpc>
                  <a:spcPts val="2379"/>
                </a:lnSpc>
              </a:pPr>
              <a:endParaRPr/>
            </a:p>
          </p:txBody>
        </p:sp>
      </p:grpSp>
      <p:sp>
        <p:nvSpPr>
          <p:cNvPr id="5" name="AutoShape 5"/>
          <p:cNvSpPr/>
          <p:nvPr/>
        </p:nvSpPr>
        <p:spPr>
          <a:xfrm>
            <a:off x="-5838414" y="2287935"/>
            <a:ext cx="12705480" cy="0"/>
          </a:xfrm>
          <a:prstGeom prst="line">
            <a:avLst/>
          </a:prstGeom>
          <a:ln w="47625" cap="flat">
            <a:solidFill>
              <a:srgbClr val="EFD000"/>
            </a:solidFill>
            <a:prstDash val="solid"/>
            <a:headEnd type="none" w="sm" len="sm"/>
            <a:tailEnd type="none" w="sm" len="sm"/>
          </a:ln>
        </p:spPr>
        <p:txBody>
          <a:bodyPr/>
          <a:lstStyle/>
          <a:p>
            <a:endParaRPr lang="en-US"/>
          </a:p>
        </p:txBody>
      </p:sp>
      <p:sp>
        <p:nvSpPr>
          <p:cNvPr id="6" name="Freeform 6"/>
          <p:cNvSpPr/>
          <p:nvPr/>
        </p:nvSpPr>
        <p:spPr>
          <a:xfrm>
            <a:off x="6707599" y="2152281"/>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8415456" y="0"/>
            <a:ext cx="9872544" cy="3223712"/>
            <a:chOff x="0" y="0"/>
            <a:chExt cx="13163391" cy="4298283"/>
          </a:xfrm>
        </p:grpSpPr>
        <p:pic>
          <p:nvPicPr>
            <p:cNvPr id="8" name="Picture 8"/>
            <p:cNvPicPr>
              <a:picLocks noChangeAspect="1"/>
            </p:cNvPicPr>
            <p:nvPr/>
          </p:nvPicPr>
          <p:blipFill>
            <a:blip r:embed="rId5"/>
            <a:srcRect t="14486" b="36533"/>
            <a:stretch>
              <a:fillRect/>
            </a:stretch>
          </p:blipFill>
          <p:spPr>
            <a:xfrm>
              <a:off x="0" y="0"/>
              <a:ext cx="13163391" cy="4298283"/>
            </a:xfrm>
            <a:prstGeom prst="rect">
              <a:avLst/>
            </a:prstGeom>
          </p:spPr>
        </p:pic>
      </p:grpSp>
      <p:grpSp>
        <p:nvGrpSpPr>
          <p:cNvPr id="9" name="Group 9"/>
          <p:cNvGrpSpPr/>
          <p:nvPr/>
        </p:nvGrpSpPr>
        <p:grpSpPr>
          <a:xfrm>
            <a:off x="12511658" y="3457713"/>
            <a:ext cx="5776342" cy="3123924"/>
            <a:chOff x="0" y="0"/>
            <a:chExt cx="7701790" cy="4165232"/>
          </a:xfrm>
        </p:grpSpPr>
        <p:pic>
          <p:nvPicPr>
            <p:cNvPr id="10" name="Picture 10"/>
            <p:cNvPicPr>
              <a:picLocks noChangeAspect="1"/>
            </p:cNvPicPr>
            <p:nvPr/>
          </p:nvPicPr>
          <p:blipFill>
            <a:blip r:embed="rId6"/>
            <a:srcRect t="13902" b="13902"/>
            <a:stretch>
              <a:fillRect/>
            </a:stretch>
          </p:blipFill>
          <p:spPr>
            <a:xfrm>
              <a:off x="0" y="0"/>
              <a:ext cx="7701790" cy="4165232"/>
            </a:xfrm>
            <a:prstGeom prst="rect">
              <a:avLst/>
            </a:prstGeom>
          </p:spPr>
        </p:pic>
      </p:grpSp>
      <p:grpSp>
        <p:nvGrpSpPr>
          <p:cNvPr id="11" name="Group 11"/>
          <p:cNvGrpSpPr/>
          <p:nvPr/>
        </p:nvGrpSpPr>
        <p:grpSpPr>
          <a:xfrm>
            <a:off x="8415456" y="3457713"/>
            <a:ext cx="3858427" cy="3123924"/>
            <a:chOff x="0" y="0"/>
            <a:chExt cx="5144569" cy="4165232"/>
          </a:xfrm>
        </p:grpSpPr>
        <p:pic>
          <p:nvPicPr>
            <p:cNvPr id="12" name="Picture 12"/>
            <p:cNvPicPr>
              <a:picLocks noChangeAspect="1"/>
            </p:cNvPicPr>
            <p:nvPr/>
          </p:nvPicPr>
          <p:blipFill>
            <a:blip r:embed="rId7"/>
            <a:srcRect t="19675" b="19675"/>
            <a:stretch>
              <a:fillRect/>
            </a:stretch>
          </p:blipFill>
          <p:spPr>
            <a:xfrm>
              <a:off x="0" y="0"/>
              <a:ext cx="5144569" cy="4165232"/>
            </a:xfrm>
            <a:prstGeom prst="rect">
              <a:avLst/>
            </a:prstGeom>
          </p:spPr>
        </p:pic>
      </p:grpSp>
      <p:sp>
        <p:nvSpPr>
          <p:cNvPr id="13" name="TextBox 13"/>
          <p:cNvSpPr txBox="1"/>
          <p:nvPr/>
        </p:nvSpPr>
        <p:spPr>
          <a:xfrm>
            <a:off x="1876683" y="3899517"/>
            <a:ext cx="5244743" cy="5363211"/>
          </a:xfrm>
          <a:prstGeom prst="rect">
            <a:avLst/>
          </a:prstGeom>
        </p:spPr>
        <p:txBody>
          <a:bodyPr lIns="0" tIns="0" rIns="0" bIns="0" rtlCol="0" anchor="t">
            <a:spAutoFit/>
          </a:bodyPr>
          <a:lstStyle/>
          <a:p>
            <a:pPr algn="l">
              <a:lnSpc>
                <a:spcPts val="4479"/>
              </a:lnSpc>
            </a:pPr>
            <a:r>
              <a:rPr lang="en-US" sz="3199">
                <a:solidFill>
                  <a:srgbClr val="FFFFFF"/>
                </a:solidFill>
                <a:latin typeface="Poppins"/>
                <a:ea typeface="Poppins"/>
                <a:cs typeface="Poppins"/>
                <a:sym typeface="Poppins"/>
              </a:rPr>
              <a:t>To Build a</a:t>
            </a:r>
          </a:p>
          <a:p>
            <a:pPr algn="l">
              <a:lnSpc>
                <a:spcPts val="4479"/>
              </a:lnSpc>
            </a:pPr>
            <a:r>
              <a:rPr lang="en-US" sz="3199">
                <a:solidFill>
                  <a:srgbClr val="FFFFFF"/>
                </a:solidFill>
                <a:latin typeface="Poppins Bold"/>
                <a:ea typeface="Poppins Bold"/>
                <a:cs typeface="Poppins Bold"/>
                <a:sym typeface="Poppins Bold"/>
              </a:rPr>
              <a:t>C</a:t>
            </a:r>
            <a:r>
              <a:rPr lang="en-US" sz="3199">
                <a:solidFill>
                  <a:srgbClr val="FFFFFF"/>
                </a:solidFill>
                <a:latin typeface="Poppins"/>
                <a:ea typeface="Poppins"/>
                <a:cs typeface="Poppins"/>
                <a:sym typeface="Poppins"/>
              </a:rPr>
              <a:t>aring,</a:t>
            </a:r>
          </a:p>
          <a:p>
            <a:pPr algn="l">
              <a:lnSpc>
                <a:spcPts val="4479"/>
              </a:lnSpc>
            </a:pPr>
            <a:r>
              <a:rPr lang="en-US" sz="3199">
                <a:solidFill>
                  <a:srgbClr val="FFFFFF"/>
                </a:solidFill>
                <a:latin typeface="Poppins Bold"/>
                <a:ea typeface="Poppins Bold"/>
                <a:cs typeface="Poppins Bold"/>
                <a:sym typeface="Poppins Bold"/>
              </a:rPr>
              <a:t>A</a:t>
            </a:r>
            <a:r>
              <a:rPr lang="en-US" sz="3199">
                <a:solidFill>
                  <a:srgbClr val="FFFFFF"/>
                </a:solidFill>
                <a:latin typeface="Poppins"/>
                <a:ea typeface="Poppins"/>
                <a:cs typeface="Poppins"/>
                <a:sym typeface="Poppins"/>
              </a:rPr>
              <a:t>daptable,</a:t>
            </a:r>
          </a:p>
          <a:p>
            <a:pPr algn="l">
              <a:lnSpc>
                <a:spcPts val="4479"/>
              </a:lnSpc>
            </a:pPr>
            <a:r>
              <a:rPr lang="en-US" sz="3199">
                <a:solidFill>
                  <a:srgbClr val="FFFFFF"/>
                </a:solidFill>
                <a:latin typeface="Poppins Bold"/>
                <a:ea typeface="Poppins Bold"/>
                <a:cs typeface="Poppins Bold"/>
                <a:sym typeface="Poppins Bold"/>
              </a:rPr>
              <a:t>R</a:t>
            </a:r>
            <a:r>
              <a:rPr lang="en-US" sz="3199">
                <a:solidFill>
                  <a:srgbClr val="FFFFFF"/>
                </a:solidFill>
                <a:latin typeface="Poppins"/>
                <a:ea typeface="Poppins"/>
                <a:cs typeface="Poppins"/>
                <a:sym typeface="Poppins"/>
              </a:rPr>
              <a:t>espectful,</a:t>
            </a:r>
          </a:p>
          <a:p>
            <a:pPr algn="l">
              <a:lnSpc>
                <a:spcPts val="4479"/>
              </a:lnSpc>
            </a:pPr>
            <a:r>
              <a:rPr lang="en-US" sz="3199">
                <a:solidFill>
                  <a:srgbClr val="FFFFFF"/>
                </a:solidFill>
                <a:latin typeface="Poppins Bold"/>
                <a:ea typeface="Poppins Bold"/>
                <a:cs typeface="Poppins Bold"/>
                <a:sym typeface="Poppins Bold"/>
              </a:rPr>
              <a:t>D</a:t>
            </a:r>
            <a:r>
              <a:rPr lang="en-US" sz="3199">
                <a:solidFill>
                  <a:srgbClr val="FFFFFF"/>
                </a:solidFill>
                <a:latin typeface="Poppins"/>
                <a:ea typeface="Poppins"/>
                <a:cs typeface="Poppins"/>
                <a:sym typeface="Poppins"/>
              </a:rPr>
              <a:t>etermined, </a:t>
            </a:r>
          </a:p>
          <a:p>
            <a:pPr algn="l">
              <a:lnSpc>
                <a:spcPts val="4479"/>
              </a:lnSpc>
            </a:pPr>
            <a:r>
              <a:rPr lang="en-US" sz="3199">
                <a:solidFill>
                  <a:srgbClr val="FFFFFF"/>
                </a:solidFill>
                <a:latin typeface="Poppins Bold"/>
                <a:ea typeface="Poppins Bold"/>
                <a:cs typeface="Poppins Bold"/>
                <a:sym typeface="Poppins Bold"/>
              </a:rPr>
              <a:t>S</a:t>
            </a:r>
            <a:r>
              <a:rPr lang="en-US" sz="3199">
                <a:solidFill>
                  <a:srgbClr val="FFFFFF"/>
                </a:solidFill>
                <a:latin typeface="Poppins"/>
                <a:ea typeface="Poppins"/>
                <a:cs typeface="Poppins"/>
                <a:sym typeface="Poppins"/>
              </a:rPr>
              <a:t>uccessful</a:t>
            </a:r>
          </a:p>
          <a:p>
            <a:pPr algn="l">
              <a:lnSpc>
                <a:spcPts val="4479"/>
              </a:lnSpc>
            </a:pPr>
            <a:r>
              <a:rPr lang="en-US" sz="3199">
                <a:solidFill>
                  <a:srgbClr val="FFFFFF"/>
                </a:solidFill>
                <a:latin typeface="Poppins"/>
                <a:ea typeface="Poppins"/>
                <a:cs typeface="Poppins"/>
                <a:sym typeface="Poppins"/>
              </a:rPr>
              <a:t>Community of Learners.</a:t>
            </a:r>
          </a:p>
          <a:p>
            <a:pPr algn="l">
              <a:lnSpc>
                <a:spcPts val="4479"/>
              </a:lnSpc>
            </a:pPr>
            <a:endParaRPr lang="en-US" sz="3199">
              <a:solidFill>
                <a:srgbClr val="FFFFFF"/>
              </a:solidFill>
              <a:latin typeface="Poppins"/>
              <a:ea typeface="Poppins"/>
              <a:cs typeface="Poppins"/>
              <a:sym typeface="Poppins"/>
            </a:endParaRPr>
          </a:p>
          <a:p>
            <a:pPr algn="l">
              <a:lnSpc>
                <a:spcPts val="7000"/>
              </a:lnSpc>
            </a:pPr>
            <a:r>
              <a:rPr lang="en-US" sz="5000">
                <a:solidFill>
                  <a:srgbClr val="EFD000"/>
                </a:solidFill>
                <a:latin typeface="Poppins Bold"/>
                <a:ea typeface="Poppins Bold"/>
                <a:cs typeface="Poppins Bold"/>
                <a:sym typeface="Poppins Bold"/>
              </a:rPr>
              <a:t>GO CARDS!</a:t>
            </a:r>
          </a:p>
        </p:txBody>
      </p:sp>
      <p:sp>
        <p:nvSpPr>
          <p:cNvPr id="14" name="Freeform 14"/>
          <p:cNvSpPr/>
          <p:nvPr/>
        </p:nvSpPr>
        <p:spPr>
          <a:xfrm>
            <a:off x="5113737" y="8008672"/>
            <a:ext cx="2239249" cy="1679437"/>
          </a:xfrm>
          <a:custGeom>
            <a:avLst/>
            <a:gdLst/>
            <a:ahLst/>
            <a:cxnLst/>
            <a:rect l="l" t="t" r="r" b="b"/>
            <a:pathLst>
              <a:path w="2239249" h="1679437">
                <a:moveTo>
                  <a:pt x="0" y="0"/>
                </a:moveTo>
                <a:lnTo>
                  <a:pt x="2239249" y="0"/>
                </a:lnTo>
                <a:lnTo>
                  <a:pt x="2239249" y="1679437"/>
                </a:lnTo>
                <a:lnTo>
                  <a:pt x="0" y="1679437"/>
                </a:lnTo>
                <a:lnTo>
                  <a:pt x="0" y="0"/>
                </a:lnTo>
                <a:close/>
              </a:path>
            </a:pathLst>
          </a:custGeom>
          <a:blipFill>
            <a:blip r:embed="rId8"/>
            <a:stretch>
              <a:fillRect/>
            </a:stretch>
          </a:blipFill>
        </p:spPr>
        <p:txBody>
          <a:bodyPr/>
          <a:lstStyle/>
          <a:p>
            <a:endParaRPr lang="en-US"/>
          </a:p>
        </p:txBody>
      </p:sp>
      <p:sp>
        <p:nvSpPr>
          <p:cNvPr id="15" name="TextBox 15"/>
          <p:cNvSpPr txBox="1"/>
          <p:nvPr/>
        </p:nvSpPr>
        <p:spPr>
          <a:xfrm>
            <a:off x="1876683" y="2648402"/>
            <a:ext cx="5962163" cy="1122045"/>
          </a:xfrm>
          <a:prstGeom prst="rect">
            <a:avLst/>
          </a:prstGeom>
        </p:spPr>
        <p:txBody>
          <a:bodyPr lIns="0" tIns="0" rIns="0" bIns="0" rtlCol="0" anchor="t">
            <a:spAutoFit/>
          </a:bodyPr>
          <a:lstStyle/>
          <a:p>
            <a:pPr algn="l">
              <a:lnSpc>
                <a:spcPts val="8279"/>
              </a:lnSpc>
            </a:pPr>
            <a:r>
              <a:rPr lang="en-US" sz="7199">
                <a:solidFill>
                  <a:srgbClr val="FFFFFF"/>
                </a:solidFill>
                <a:latin typeface="Poppins Ultra-Bold"/>
                <a:ea typeface="Poppins Ultra-Bold"/>
                <a:cs typeface="Poppins Ultra-Bold"/>
                <a:sym typeface="Poppins Ultra-Bold"/>
              </a:rPr>
              <a:t>Mission</a:t>
            </a:r>
          </a:p>
        </p:txBody>
      </p:sp>
      <p:sp>
        <p:nvSpPr>
          <p:cNvPr id="16" name="TextBox 16"/>
          <p:cNvSpPr txBox="1"/>
          <p:nvPr/>
        </p:nvSpPr>
        <p:spPr>
          <a:xfrm>
            <a:off x="9097095" y="7248262"/>
            <a:ext cx="3852577" cy="542923"/>
          </a:xfrm>
          <a:prstGeom prst="rect">
            <a:avLst/>
          </a:prstGeom>
        </p:spPr>
        <p:txBody>
          <a:bodyPr lIns="0" tIns="0" rIns="0" bIns="0" rtlCol="0" anchor="t">
            <a:spAutoFit/>
          </a:bodyPr>
          <a:lstStyle/>
          <a:p>
            <a:pPr algn="l">
              <a:lnSpc>
                <a:spcPts val="4200"/>
              </a:lnSpc>
            </a:pPr>
            <a:r>
              <a:rPr lang="en-US" sz="3000">
                <a:solidFill>
                  <a:srgbClr val="FFFFFF"/>
                </a:solidFill>
                <a:latin typeface="Poppins Ultra-Bold"/>
                <a:ea typeface="Poppins Ultra-Bold"/>
                <a:cs typeface="Poppins Ultra-Bold"/>
                <a:sym typeface="Poppins Ultra-Bold"/>
              </a:rPr>
              <a:t>Strategic Priorities:</a:t>
            </a:r>
          </a:p>
        </p:txBody>
      </p:sp>
      <p:sp>
        <p:nvSpPr>
          <p:cNvPr id="17" name="TextBox 17"/>
          <p:cNvSpPr txBox="1"/>
          <p:nvPr/>
        </p:nvSpPr>
        <p:spPr>
          <a:xfrm>
            <a:off x="9097095" y="7724510"/>
            <a:ext cx="3315033" cy="368297"/>
          </a:xfrm>
          <a:prstGeom prst="rect">
            <a:avLst/>
          </a:prstGeom>
        </p:spPr>
        <p:txBody>
          <a:bodyPr lIns="0" tIns="0" rIns="0" bIns="0" rtlCol="0" anchor="t">
            <a:spAutoFit/>
          </a:bodyPr>
          <a:lstStyle/>
          <a:p>
            <a:pPr algn="l">
              <a:lnSpc>
                <a:spcPts val="2800"/>
              </a:lnSpc>
            </a:pPr>
            <a:r>
              <a:rPr lang="en-US" sz="2000">
                <a:solidFill>
                  <a:srgbClr val="FFFFFF"/>
                </a:solidFill>
                <a:latin typeface="Poppins"/>
                <a:ea typeface="Poppins"/>
                <a:cs typeface="Poppins"/>
                <a:sym typeface="Poppins"/>
              </a:rPr>
              <a:t>2023-2028 Strategic Plan</a:t>
            </a:r>
          </a:p>
        </p:txBody>
      </p:sp>
      <p:sp>
        <p:nvSpPr>
          <p:cNvPr id="18" name="TextBox 18"/>
          <p:cNvSpPr txBox="1"/>
          <p:nvPr/>
        </p:nvSpPr>
        <p:spPr>
          <a:xfrm>
            <a:off x="13354086" y="7276837"/>
            <a:ext cx="3714629" cy="1768475"/>
          </a:xfrm>
          <a:prstGeom prst="rect">
            <a:avLst/>
          </a:prstGeom>
        </p:spPr>
        <p:txBody>
          <a:bodyPr lIns="0" tIns="0" rIns="0" bIns="0" rtlCol="0" anchor="t">
            <a:spAutoFit/>
          </a:bodyPr>
          <a:lstStyle/>
          <a:p>
            <a:pPr algn="l">
              <a:lnSpc>
                <a:spcPts val="2799"/>
              </a:lnSpc>
            </a:pPr>
            <a:r>
              <a:rPr lang="en-US" sz="1999">
                <a:solidFill>
                  <a:srgbClr val="FFFFFF"/>
                </a:solidFill>
                <a:latin typeface="Poppins"/>
                <a:ea typeface="Poppins"/>
                <a:cs typeface="Poppins"/>
                <a:sym typeface="Poppins"/>
              </a:rPr>
              <a:t>Student Success</a:t>
            </a:r>
          </a:p>
          <a:p>
            <a:pPr algn="l">
              <a:lnSpc>
                <a:spcPts val="2799"/>
              </a:lnSpc>
            </a:pPr>
            <a:r>
              <a:rPr lang="en-US" sz="1999">
                <a:solidFill>
                  <a:srgbClr val="FFFFFF"/>
                </a:solidFill>
                <a:latin typeface="Poppins"/>
                <a:ea typeface="Poppins"/>
                <a:cs typeface="Poppins"/>
                <a:sym typeface="Poppins"/>
              </a:rPr>
              <a:t>Effective Staffing</a:t>
            </a:r>
          </a:p>
          <a:p>
            <a:pPr algn="l">
              <a:lnSpc>
                <a:spcPts val="2799"/>
              </a:lnSpc>
            </a:pPr>
            <a:r>
              <a:rPr lang="en-US" sz="1999">
                <a:solidFill>
                  <a:srgbClr val="FFFFFF"/>
                </a:solidFill>
                <a:latin typeface="Poppins"/>
                <a:ea typeface="Poppins"/>
                <a:cs typeface="Poppins"/>
                <a:sym typeface="Poppins"/>
              </a:rPr>
              <a:t>Finance</a:t>
            </a:r>
          </a:p>
          <a:p>
            <a:pPr algn="l">
              <a:lnSpc>
                <a:spcPts val="2799"/>
              </a:lnSpc>
            </a:pPr>
            <a:r>
              <a:rPr lang="en-US" sz="1999">
                <a:solidFill>
                  <a:srgbClr val="FFFFFF"/>
                </a:solidFill>
                <a:latin typeface="Poppins"/>
                <a:ea typeface="Poppins"/>
                <a:cs typeface="Poppins"/>
                <a:sym typeface="Poppins"/>
              </a:rPr>
              <a:t>Facilities</a:t>
            </a:r>
          </a:p>
          <a:p>
            <a:pPr algn="l">
              <a:lnSpc>
                <a:spcPts val="2799"/>
              </a:lnSpc>
            </a:pPr>
            <a:r>
              <a:rPr lang="en-US" sz="1999">
                <a:solidFill>
                  <a:srgbClr val="FFFFFF"/>
                </a:solidFill>
                <a:latin typeface="Poppins"/>
                <a:ea typeface="Poppins"/>
                <a:cs typeface="Poppins"/>
                <a:sym typeface="Poppins"/>
              </a:rPr>
              <a:t>Community Engagement</a:t>
            </a:r>
          </a:p>
        </p:txBody>
      </p:sp>
      <p:sp>
        <p:nvSpPr>
          <p:cNvPr id="19" name="TextBox 19"/>
          <p:cNvSpPr txBox="1"/>
          <p:nvPr/>
        </p:nvSpPr>
        <p:spPr>
          <a:xfrm>
            <a:off x="1028700" y="735965"/>
            <a:ext cx="3829064"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sp>
        <p:nvSpPr>
          <p:cNvPr id="20" name="TextBox 20"/>
          <p:cNvSpPr txBox="1"/>
          <p:nvPr/>
        </p:nvSpPr>
        <p:spPr>
          <a:xfrm>
            <a:off x="1028700" y="9294665"/>
            <a:ext cx="3698731" cy="358775"/>
          </a:xfrm>
          <a:prstGeom prst="rect">
            <a:avLst/>
          </a:prstGeom>
        </p:spPr>
        <p:txBody>
          <a:bodyPr lIns="0" tIns="0" rIns="0" bIns="0" rtlCol="0" anchor="t">
            <a:spAutoFit/>
          </a:bodyPr>
          <a:lstStyle/>
          <a:p>
            <a:pPr algn="l">
              <a:lnSpc>
                <a:spcPts val="2799"/>
              </a:lnSpc>
            </a:pPr>
            <a:r>
              <a:rPr lang="en-US" sz="1999" spc="77">
                <a:solidFill>
                  <a:srgbClr val="FFFFFF">
                    <a:alpha val="65882"/>
                  </a:srgbClr>
                </a:solidFill>
                <a:latin typeface="Poppins"/>
                <a:ea typeface="Poppins"/>
                <a:cs typeface="Poppins"/>
                <a:sym typeface="Poppins"/>
              </a:rPr>
              <a:t>www.cardinalstrong.net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026533" cy="10287000"/>
            <a:chOff x="0" y="0"/>
            <a:chExt cx="1850610" cy="2709333"/>
          </a:xfrm>
        </p:grpSpPr>
        <p:sp>
          <p:nvSpPr>
            <p:cNvPr id="3" name="Freeform 3"/>
            <p:cNvSpPr/>
            <p:nvPr/>
          </p:nvSpPr>
          <p:spPr>
            <a:xfrm>
              <a:off x="0" y="0"/>
              <a:ext cx="1850610" cy="2709333"/>
            </a:xfrm>
            <a:custGeom>
              <a:avLst/>
              <a:gdLst/>
              <a:ahLst/>
              <a:cxnLst/>
              <a:rect l="l" t="t" r="r" b="b"/>
              <a:pathLst>
                <a:path w="1850610" h="2709333">
                  <a:moveTo>
                    <a:pt x="0" y="0"/>
                  </a:moveTo>
                  <a:lnTo>
                    <a:pt x="1850610" y="0"/>
                  </a:lnTo>
                  <a:lnTo>
                    <a:pt x="1850610" y="2709333"/>
                  </a:lnTo>
                  <a:lnTo>
                    <a:pt x="0" y="2709333"/>
                  </a:lnTo>
                  <a:close/>
                </a:path>
              </a:pathLst>
            </a:custGeom>
            <a:solidFill>
              <a:srgbClr val="FFFFFF"/>
            </a:solidFill>
          </p:spPr>
          <p:txBody>
            <a:bodyPr/>
            <a:lstStyle/>
            <a:p>
              <a:endParaRPr lang="en-US"/>
            </a:p>
          </p:txBody>
        </p:sp>
        <p:sp>
          <p:nvSpPr>
            <p:cNvPr id="4" name="TextBox 4"/>
            <p:cNvSpPr txBox="1"/>
            <p:nvPr/>
          </p:nvSpPr>
          <p:spPr>
            <a:xfrm>
              <a:off x="0" y="-57150"/>
              <a:ext cx="1850610" cy="2766483"/>
            </a:xfrm>
            <a:prstGeom prst="rect">
              <a:avLst/>
            </a:prstGeom>
          </p:spPr>
          <p:txBody>
            <a:bodyPr lIns="50800" tIns="50800" rIns="50800" bIns="50800" rtlCol="0" anchor="ctr"/>
            <a:lstStyle/>
            <a:p>
              <a:pPr algn="ctr">
                <a:lnSpc>
                  <a:spcPts val="2379"/>
                </a:lnSpc>
              </a:pPr>
              <a:endParaRPr/>
            </a:p>
          </p:txBody>
        </p:sp>
      </p:grpSp>
      <p:grpSp>
        <p:nvGrpSpPr>
          <p:cNvPr id="5" name="Group 5"/>
          <p:cNvGrpSpPr/>
          <p:nvPr/>
        </p:nvGrpSpPr>
        <p:grpSpPr>
          <a:xfrm>
            <a:off x="7026533" y="1400618"/>
            <a:ext cx="11261467" cy="7502275"/>
            <a:chOff x="0" y="0"/>
            <a:chExt cx="2965983" cy="1975908"/>
          </a:xfrm>
        </p:grpSpPr>
        <p:sp>
          <p:nvSpPr>
            <p:cNvPr id="6" name="Freeform 6"/>
            <p:cNvSpPr/>
            <p:nvPr/>
          </p:nvSpPr>
          <p:spPr>
            <a:xfrm>
              <a:off x="0" y="0"/>
              <a:ext cx="2965983" cy="1975908"/>
            </a:xfrm>
            <a:custGeom>
              <a:avLst/>
              <a:gdLst/>
              <a:ahLst/>
              <a:cxnLst/>
              <a:rect l="l" t="t" r="r" b="b"/>
              <a:pathLst>
                <a:path w="2965983" h="1975908">
                  <a:moveTo>
                    <a:pt x="0" y="0"/>
                  </a:moveTo>
                  <a:lnTo>
                    <a:pt x="2965983" y="0"/>
                  </a:lnTo>
                  <a:lnTo>
                    <a:pt x="2965983" y="1975908"/>
                  </a:lnTo>
                  <a:lnTo>
                    <a:pt x="0" y="1975908"/>
                  </a:lnTo>
                  <a:close/>
                </a:path>
              </a:pathLst>
            </a:custGeom>
            <a:solidFill>
              <a:srgbClr val="060606"/>
            </a:solidFill>
          </p:spPr>
          <p:txBody>
            <a:bodyPr/>
            <a:lstStyle/>
            <a:p>
              <a:endParaRPr lang="en-US"/>
            </a:p>
          </p:txBody>
        </p:sp>
        <p:sp>
          <p:nvSpPr>
            <p:cNvPr id="7" name="TextBox 7"/>
            <p:cNvSpPr txBox="1"/>
            <p:nvPr/>
          </p:nvSpPr>
          <p:spPr>
            <a:xfrm>
              <a:off x="0" y="-57150"/>
              <a:ext cx="2965983" cy="2033058"/>
            </a:xfrm>
            <a:prstGeom prst="rect">
              <a:avLst/>
            </a:prstGeom>
          </p:spPr>
          <p:txBody>
            <a:bodyPr lIns="50800" tIns="50800" rIns="50800" bIns="50800" rtlCol="0" anchor="ctr"/>
            <a:lstStyle/>
            <a:p>
              <a:pPr algn="ctr">
                <a:lnSpc>
                  <a:spcPts val="2379"/>
                </a:lnSpc>
              </a:pPr>
              <a:endParaRPr/>
            </a:p>
          </p:txBody>
        </p:sp>
      </p:grpSp>
      <p:sp>
        <p:nvSpPr>
          <p:cNvPr id="8" name="TextBox 8"/>
          <p:cNvSpPr txBox="1"/>
          <p:nvPr/>
        </p:nvSpPr>
        <p:spPr>
          <a:xfrm>
            <a:off x="1028700" y="735965"/>
            <a:ext cx="3900715" cy="309245"/>
          </a:xfrm>
          <a:prstGeom prst="rect">
            <a:avLst/>
          </a:prstGeom>
        </p:spPr>
        <p:txBody>
          <a:bodyPr lIns="0" tIns="0" rIns="0" bIns="0" rtlCol="0" anchor="t">
            <a:spAutoFit/>
          </a:bodyPr>
          <a:lstStyle/>
          <a:p>
            <a:pPr algn="l">
              <a:lnSpc>
                <a:spcPts val="2379"/>
              </a:lnSpc>
            </a:pPr>
            <a:r>
              <a:rPr lang="en-US" sz="1699">
                <a:solidFill>
                  <a:srgbClr val="A9A9A9"/>
                </a:solidFill>
                <a:latin typeface="Poppins Ultra-Bold"/>
                <a:ea typeface="Poppins Ultra-Bold"/>
                <a:cs typeface="Poppins Ultra-Bold"/>
                <a:sym typeface="Poppins Ultra-Bold"/>
              </a:rPr>
              <a:t>Lewiston-Altura Public Schools</a:t>
            </a:r>
          </a:p>
        </p:txBody>
      </p:sp>
      <p:sp>
        <p:nvSpPr>
          <p:cNvPr id="9" name="TextBox 9"/>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060606">
                    <a:alpha val="65882"/>
                  </a:srgbClr>
                </a:solidFill>
                <a:latin typeface="Poppins"/>
                <a:ea typeface="Poppins"/>
                <a:cs typeface="Poppins"/>
                <a:sym typeface="Poppins"/>
              </a:rPr>
              <a:t>www.cardinalstrong.net</a:t>
            </a:r>
          </a:p>
        </p:txBody>
      </p:sp>
      <p:sp>
        <p:nvSpPr>
          <p:cNvPr id="10" name="TextBox 10"/>
          <p:cNvSpPr txBox="1"/>
          <p:nvPr/>
        </p:nvSpPr>
        <p:spPr>
          <a:xfrm>
            <a:off x="11297137" y="2755840"/>
            <a:ext cx="5962163" cy="1036319"/>
          </a:xfrm>
          <a:prstGeom prst="rect">
            <a:avLst/>
          </a:prstGeom>
        </p:spPr>
        <p:txBody>
          <a:bodyPr lIns="0" tIns="0" rIns="0" bIns="0" rtlCol="0" anchor="t">
            <a:spAutoFit/>
          </a:bodyPr>
          <a:lstStyle/>
          <a:p>
            <a:pPr algn="l">
              <a:lnSpc>
                <a:spcPts val="7980"/>
              </a:lnSpc>
            </a:pPr>
            <a:r>
              <a:rPr lang="en-US" sz="5700">
                <a:solidFill>
                  <a:srgbClr val="FFFFFF"/>
                </a:solidFill>
                <a:latin typeface="Poppins Ultra-Bold"/>
                <a:ea typeface="Poppins Ultra-Bold"/>
                <a:cs typeface="Poppins Ultra-Bold"/>
                <a:sym typeface="Poppins Ultra-Bold"/>
              </a:rPr>
              <a:t>About Us</a:t>
            </a:r>
          </a:p>
        </p:txBody>
      </p:sp>
      <p:sp>
        <p:nvSpPr>
          <p:cNvPr id="11" name="TextBox 11"/>
          <p:cNvSpPr txBox="1"/>
          <p:nvPr/>
        </p:nvSpPr>
        <p:spPr>
          <a:xfrm>
            <a:off x="11297137" y="4087435"/>
            <a:ext cx="6432260" cy="4627880"/>
          </a:xfrm>
          <a:prstGeom prst="rect">
            <a:avLst/>
          </a:prstGeom>
        </p:spPr>
        <p:txBody>
          <a:bodyPr lIns="0" tIns="0" rIns="0" bIns="0" rtlCol="0" anchor="t">
            <a:spAutoFit/>
          </a:bodyPr>
          <a:lstStyle/>
          <a:p>
            <a:pPr marL="690881" lvl="1" indent="-345440" algn="l">
              <a:lnSpc>
                <a:spcPts val="4000"/>
              </a:lnSpc>
              <a:buFont typeface="Arial"/>
              <a:buChar char="•"/>
            </a:pPr>
            <a:r>
              <a:rPr lang="en-US" sz="3200">
                <a:solidFill>
                  <a:srgbClr val="FFFFFF"/>
                </a:solidFill>
                <a:latin typeface="Poppins"/>
                <a:ea typeface="Poppins"/>
                <a:cs typeface="Poppins"/>
                <a:sym typeface="Poppins"/>
              </a:rPr>
              <a:t>Lifelong learning for all residents - infants to seniors.</a:t>
            </a:r>
          </a:p>
          <a:p>
            <a:pPr marL="690881" lvl="1" indent="-345440" algn="l">
              <a:lnSpc>
                <a:spcPts val="4000"/>
              </a:lnSpc>
              <a:buFont typeface="Arial"/>
              <a:buChar char="•"/>
            </a:pPr>
            <a:r>
              <a:rPr lang="en-US" sz="3200">
                <a:solidFill>
                  <a:srgbClr val="FFFFFF"/>
                </a:solidFill>
                <a:latin typeface="Poppins"/>
                <a:ea typeface="Poppins"/>
                <a:cs typeface="Poppins"/>
                <a:sym typeface="Poppins"/>
              </a:rPr>
              <a:t>Standards-based instruction = Student academic success.</a:t>
            </a:r>
          </a:p>
          <a:p>
            <a:pPr marL="690881" lvl="1" indent="-345440" algn="l">
              <a:lnSpc>
                <a:spcPts val="4480"/>
              </a:lnSpc>
              <a:buFont typeface="Arial"/>
              <a:buChar char="•"/>
            </a:pPr>
            <a:r>
              <a:rPr lang="en-US" sz="3200">
                <a:solidFill>
                  <a:srgbClr val="FFFFFF"/>
                </a:solidFill>
                <a:latin typeface="Poppins"/>
                <a:ea typeface="Poppins"/>
                <a:cs typeface="Poppins"/>
                <a:sym typeface="Poppins"/>
              </a:rPr>
              <a:t>Preschool &amp; childcare.</a:t>
            </a:r>
          </a:p>
          <a:p>
            <a:pPr marL="690881" lvl="1" indent="-345440" algn="l">
              <a:lnSpc>
                <a:spcPts val="4000"/>
              </a:lnSpc>
              <a:buFont typeface="Arial"/>
              <a:buChar char="•"/>
            </a:pPr>
            <a:r>
              <a:rPr lang="en-US" sz="3200">
                <a:solidFill>
                  <a:srgbClr val="FFFFFF"/>
                </a:solidFill>
                <a:latin typeface="Poppins"/>
                <a:ea typeface="Poppins"/>
                <a:cs typeface="Poppins"/>
                <a:sym typeface="Poppins"/>
              </a:rPr>
              <a:t>Rigorous high school classes.</a:t>
            </a:r>
          </a:p>
        </p:txBody>
      </p:sp>
      <p:grpSp>
        <p:nvGrpSpPr>
          <p:cNvPr id="12" name="Group 12"/>
          <p:cNvGrpSpPr/>
          <p:nvPr/>
        </p:nvGrpSpPr>
        <p:grpSpPr>
          <a:xfrm>
            <a:off x="0" y="1400618"/>
            <a:ext cx="9858831" cy="7502275"/>
            <a:chOff x="0" y="0"/>
            <a:chExt cx="13145108" cy="10003033"/>
          </a:xfrm>
        </p:grpSpPr>
        <p:pic>
          <p:nvPicPr>
            <p:cNvPr id="13" name="Picture 13"/>
            <p:cNvPicPr>
              <a:picLocks noChangeAspect="1"/>
            </p:cNvPicPr>
            <p:nvPr/>
          </p:nvPicPr>
          <p:blipFill>
            <a:blip r:embed="rId3"/>
            <a:srcRect l="726" r="7610" b="6883"/>
            <a:stretch>
              <a:fillRect/>
            </a:stretch>
          </p:blipFill>
          <p:spPr>
            <a:xfrm>
              <a:off x="0" y="0"/>
              <a:ext cx="13145108" cy="10003033"/>
            </a:xfrm>
            <a:prstGeom prst="rect">
              <a:avLst/>
            </a:prstGeom>
          </p:spPr>
        </p:pic>
      </p:grpSp>
      <p:sp>
        <p:nvSpPr>
          <p:cNvPr id="14" name="AutoShape 14"/>
          <p:cNvSpPr/>
          <p:nvPr/>
        </p:nvSpPr>
        <p:spPr>
          <a:xfrm>
            <a:off x="11297137" y="2538248"/>
            <a:ext cx="12705480" cy="0"/>
          </a:xfrm>
          <a:prstGeom prst="line">
            <a:avLst/>
          </a:prstGeom>
          <a:ln w="47625" cap="flat">
            <a:solidFill>
              <a:srgbClr val="FFFFFF"/>
            </a:solidFill>
            <a:prstDash val="solid"/>
            <a:headEnd type="none" w="sm" len="sm"/>
            <a:tailEnd type="none" w="sm" len="sm"/>
          </a:ln>
        </p:spPr>
        <p:txBody>
          <a:bodyPr/>
          <a:lstStyle/>
          <a:p>
            <a:endParaRPr lang="en-US"/>
          </a:p>
        </p:txBody>
      </p:sp>
      <p:sp>
        <p:nvSpPr>
          <p:cNvPr id="15" name="Freeform 15"/>
          <p:cNvSpPr/>
          <p:nvPr/>
        </p:nvSpPr>
        <p:spPr>
          <a:xfrm>
            <a:off x="11297137" y="2402594"/>
            <a:ext cx="318934" cy="318934"/>
          </a:xfrm>
          <a:custGeom>
            <a:avLst/>
            <a:gdLst/>
            <a:ahLst/>
            <a:cxnLst/>
            <a:rect l="l" t="t" r="r" b="b"/>
            <a:pathLst>
              <a:path w="318934" h="318934">
                <a:moveTo>
                  <a:pt x="0" y="0"/>
                </a:moveTo>
                <a:lnTo>
                  <a:pt x="318934" y="0"/>
                </a:lnTo>
                <a:lnTo>
                  <a:pt x="318934" y="318934"/>
                </a:lnTo>
                <a:lnTo>
                  <a:pt x="0" y="318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8830131" y="0"/>
            <a:ext cx="4114800" cy="10287000"/>
            <a:chOff x="0" y="0"/>
            <a:chExt cx="1083733" cy="2709333"/>
          </a:xfrm>
        </p:grpSpPr>
        <p:sp>
          <p:nvSpPr>
            <p:cNvPr id="3" name="Freeform 3"/>
            <p:cNvSpPr/>
            <p:nvPr/>
          </p:nvSpPr>
          <p:spPr>
            <a:xfrm>
              <a:off x="0" y="0"/>
              <a:ext cx="1083733" cy="2709333"/>
            </a:xfrm>
            <a:custGeom>
              <a:avLst/>
              <a:gdLst/>
              <a:ahLst/>
              <a:cxnLst/>
              <a:rect l="l" t="t" r="r" b="b"/>
              <a:pathLst>
                <a:path w="1083733" h="2709333">
                  <a:moveTo>
                    <a:pt x="0" y="0"/>
                  </a:moveTo>
                  <a:lnTo>
                    <a:pt x="1083733" y="0"/>
                  </a:lnTo>
                  <a:lnTo>
                    <a:pt x="1083733" y="2709333"/>
                  </a:lnTo>
                  <a:lnTo>
                    <a:pt x="0" y="2709333"/>
                  </a:lnTo>
                  <a:close/>
                </a:path>
              </a:pathLst>
            </a:custGeom>
            <a:solidFill>
              <a:srgbClr val="FFFFFF"/>
            </a:solidFill>
          </p:spPr>
          <p:txBody>
            <a:bodyPr/>
            <a:lstStyle/>
            <a:p>
              <a:endParaRPr lang="en-US"/>
            </a:p>
          </p:txBody>
        </p:sp>
        <p:sp>
          <p:nvSpPr>
            <p:cNvPr id="4" name="TextBox 4"/>
            <p:cNvSpPr txBox="1"/>
            <p:nvPr/>
          </p:nvSpPr>
          <p:spPr>
            <a:xfrm>
              <a:off x="0" y="-57150"/>
              <a:ext cx="1083733" cy="2766483"/>
            </a:xfrm>
            <a:prstGeom prst="rect">
              <a:avLst/>
            </a:prstGeom>
          </p:spPr>
          <p:txBody>
            <a:bodyPr lIns="50800" tIns="50800" rIns="50800" bIns="50800" rtlCol="0" anchor="ctr"/>
            <a:lstStyle/>
            <a:p>
              <a:pPr algn="ctr">
                <a:lnSpc>
                  <a:spcPts val="2379"/>
                </a:lnSpc>
              </a:pPr>
              <a:endParaRPr/>
            </a:p>
          </p:txBody>
        </p:sp>
      </p:grpSp>
      <p:grpSp>
        <p:nvGrpSpPr>
          <p:cNvPr id="5" name="Group 5"/>
          <p:cNvGrpSpPr/>
          <p:nvPr/>
        </p:nvGrpSpPr>
        <p:grpSpPr>
          <a:xfrm>
            <a:off x="13144500" y="0"/>
            <a:ext cx="4114800" cy="10287000"/>
            <a:chOff x="0" y="0"/>
            <a:chExt cx="1083733" cy="2709333"/>
          </a:xfrm>
        </p:grpSpPr>
        <p:sp>
          <p:nvSpPr>
            <p:cNvPr id="6" name="Freeform 6"/>
            <p:cNvSpPr/>
            <p:nvPr/>
          </p:nvSpPr>
          <p:spPr>
            <a:xfrm>
              <a:off x="0" y="0"/>
              <a:ext cx="1083733" cy="2709333"/>
            </a:xfrm>
            <a:custGeom>
              <a:avLst/>
              <a:gdLst/>
              <a:ahLst/>
              <a:cxnLst/>
              <a:rect l="l" t="t" r="r" b="b"/>
              <a:pathLst>
                <a:path w="1083733" h="2709333">
                  <a:moveTo>
                    <a:pt x="0" y="0"/>
                  </a:moveTo>
                  <a:lnTo>
                    <a:pt x="1083733" y="0"/>
                  </a:lnTo>
                  <a:lnTo>
                    <a:pt x="1083733" y="2709333"/>
                  </a:lnTo>
                  <a:lnTo>
                    <a:pt x="0" y="2709333"/>
                  </a:lnTo>
                  <a:close/>
                </a:path>
              </a:pathLst>
            </a:custGeom>
            <a:solidFill>
              <a:srgbClr val="FFFFFF"/>
            </a:solidFill>
          </p:spPr>
          <p:txBody>
            <a:bodyPr/>
            <a:lstStyle/>
            <a:p>
              <a:endParaRPr lang="en-US"/>
            </a:p>
          </p:txBody>
        </p:sp>
        <p:sp>
          <p:nvSpPr>
            <p:cNvPr id="7" name="TextBox 7"/>
            <p:cNvSpPr txBox="1"/>
            <p:nvPr/>
          </p:nvSpPr>
          <p:spPr>
            <a:xfrm>
              <a:off x="0" y="-57150"/>
              <a:ext cx="1083733" cy="2766483"/>
            </a:xfrm>
            <a:prstGeom prst="rect">
              <a:avLst/>
            </a:prstGeom>
          </p:spPr>
          <p:txBody>
            <a:bodyPr lIns="50800" tIns="50800" rIns="50800" bIns="50800" rtlCol="0" anchor="ctr"/>
            <a:lstStyle/>
            <a:p>
              <a:pPr algn="ctr">
                <a:lnSpc>
                  <a:spcPts val="2379"/>
                </a:lnSpc>
              </a:pPr>
              <a:endParaRPr/>
            </a:p>
          </p:txBody>
        </p:sp>
      </p:grpSp>
      <p:grpSp>
        <p:nvGrpSpPr>
          <p:cNvPr id="8" name="Group 8"/>
          <p:cNvGrpSpPr/>
          <p:nvPr/>
        </p:nvGrpSpPr>
        <p:grpSpPr>
          <a:xfrm>
            <a:off x="9119745" y="0"/>
            <a:ext cx="3535572" cy="6902923"/>
            <a:chOff x="0" y="0"/>
            <a:chExt cx="4714096" cy="9203897"/>
          </a:xfrm>
        </p:grpSpPr>
        <p:pic>
          <p:nvPicPr>
            <p:cNvPr id="9" name="Picture 9"/>
            <p:cNvPicPr>
              <a:picLocks noChangeAspect="1"/>
            </p:cNvPicPr>
            <p:nvPr/>
          </p:nvPicPr>
          <p:blipFill>
            <a:blip r:embed="rId3"/>
            <a:srcRect l="1385" t="18673" r="43276"/>
            <a:stretch>
              <a:fillRect/>
            </a:stretch>
          </p:blipFill>
          <p:spPr>
            <a:xfrm>
              <a:off x="0" y="0"/>
              <a:ext cx="4714096" cy="9203897"/>
            </a:xfrm>
            <a:prstGeom prst="rect">
              <a:avLst/>
            </a:prstGeom>
          </p:spPr>
        </p:pic>
      </p:grpSp>
      <p:grpSp>
        <p:nvGrpSpPr>
          <p:cNvPr id="10" name="Group 10"/>
          <p:cNvGrpSpPr/>
          <p:nvPr/>
        </p:nvGrpSpPr>
        <p:grpSpPr>
          <a:xfrm>
            <a:off x="13434114" y="0"/>
            <a:ext cx="3535572" cy="6902923"/>
            <a:chOff x="0" y="0"/>
            <a:chExt cx="4714096" cy="9203897"/>
          </a:xfrm>
        </p:grpSpPr>
        <p:pic>
          <p:nvPicPr>
            <p:cNvPr id="11" name="Picture 11"/>
            <p:cNvPicPr>
              <a:picLocks noChangeAspect="1"/>
            </p:cNvPicPr>
            <p:nvPr/>
          </p:nvPicPr>
          <p:blipFill>
            <a:blip r:embed="rId4"/>
            <a:srcRect l="8759" r="22865"/>
            <a:stretch>
              <a:fillRect/>
            </a:stretch>
          </p:blipFill>
          <p:spPr>
            <a:xfrm flipH="1">
              <a:off x="0" y="0"/>
              <a:ext cx="4714096" cy="9203897"/>
            </a:xfrm>
            <a:prstGeom prst="rect">
              <a:avLst/>
            </a:prstGeom>
          </p:spPr>
        </p:pic>
      </p:grpSp>
      <p:sp>
        <p:nvSpPr>
          <p:cNvPr id="12" name="Freeform 12"/>
          <p:cNvSpPr/>
          <p:nvPr/>
        </p:nvSpPr>
        <p:spPr>
          <a:xfrm>
            <a:off x="6707599" y="2460152"/>
            <a:ext cx="318934" cy="318934"/>
          </a:xfrm>
          <a:custGeom>
            <a:avLst/>
            <a:gdLst/>
            <a:ahLst/>
            <a:cxnLst/>
            <a:rect l="l" t="t" r="r" b="b"/>
            <a:pathLst>
              <a:path w="318934" h="318934">
                <a:moveTo>
                  <a:pt x="0" y="0"/>
                </a:moveTo>
                <a:lnTo>
                  <a:pt x="318934" y="0"/>
                </a:lnTo>
                <a:lnTo>
                  <a:pt x="318934" y="318935"/>
                </a:lnTo>
                <a:lnTo>
                  <a:pt x="0" y="3189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AutoShape 13"/>
          <p:cNvSpPr/>
          <p:nvPr/>
        </p:nvSpPr>
        <p:spPr>
          <a:xfrm>
            <a:off x="-5838414" y="2595807"/>
            <a:ext cx="12705480" cy="0"/>
          </a:xfrm>
          <a:prstGeom prst="line">
            <a:avLst/>
          </a:prstGeom>
          <a:ln w="47625" cap="flat">
            <a:solidFill>
              <a:srgbClr val="EFD000"/>
            </a:solidFill>
            <a:prstDash val="solid"/>
            <a:headEnd type="none" w="sm" len="sm"/>
            <a:tailEnd type="none" w="sm" len="sm"/>
          </a:ln>
        </p:spPr>
        <p:txBody>
          <a:bodyPr/>
          <a:lstStyle/>
          <a:p>
            <a:endParaRPr lang="en-US"/>
          </a:p>
        </p:txBody>
      </p:sp>
      <p:grpSp>
        <p:nvGrpSpPr>
          <p:cNvPr id="14" name="Group 14"/>
          <p:cNvGrpSpPr/>
          <p:nvPr/>
        </p:nvGrpSpPr>
        <p:grpSpPr>
          <a:xfrm>
            <a:off x="8830131" y="6902923"/>
            <a:ext cx="4114800" cy="3384077"/>
            <a:chOff x="0" y="0"/>
            <a:chExt cx="1083733" cy="891280"/>
          </a:xfrm>
        </p:grpSpPr>
        <p:sp>
          <p:nvSpPr>
            <p:cNvPr id="15" name="Freeform 15"/>
            <p:cNvSpPr/>
            <p:nvPr/>
          </p:nvSpPr>
          <p:spPr>
            <a:xfrm>
              <a:off x="0" y="0"/>
              <a:ext cx="1083733" cy="891280"/>
            </a:xfrm>
            <a:custGeom>
              <a:avLst/>
              <a:gdLst/>
              <a:ahLst/>
              <a:cxnLst/>
              <a:rect l="l" t="t" r="r" b="b"/>
              <a:pathLst>
                <a:path w="1083733" h="891280">
                  <a:moveTo>
                    <a:pt x="0" y="0"/>
                  </a:moveTo>
                  <a:lnTo>
                    <a:pt x="1083733" y="0"/>
                  </a:lnTo>
                  <a:lnTo>
                    <a:pt x="1083733" y="891280"/>
                  </a:lnTo>
                  <a:lnTo>
                    <a:pt x="0" y="891280"/>
                  </a:lnTo>
                  <a:close/>
                </a:path>
              </a:pathLst>
            </a:custGeom>
            <a:solidFill>
              <a:srgbClr val="FFFFFF"/>
            </a:solidFill>
          </p:spPr>
          <p:txBody>
            <a:bodyPr/>
            <a:lstStyle/>
            <a:p>
              <a:endParaRPr lang="en-US"/>
            </a:p>
          </p:txBody>
        </p:sp>
        <p:sp>
          <p:nvSpPr>
            <p:cNvPr id="16" name="TextBox 16"/>
            <p:cNvSpPr txBox="1"/>
            <p:nvPr/>
          </p:nvSpPr>
          <p:spPr>
            <a:xfrm>
              <a:off x="0" y="-57150"/>
              <a:ext cx="1083733" cy="948430"/>
            </a:xfrm>
            <a:prstGeom prst="rect">
              <a:avLst/>
            </a:prstGeom>
          </p:spPr>
          <p:txBody>
            <a:bodyPr lIns="50800" tIns="50800" rIns="50800" bIns="50800" rtlCol="0" anchor="ctr"/>
            <a:lstStyle/>
            <a:p>
              <a:pPr algn="ctr">
                <a:lnSpc>
                  <a:spcPts val="2379"/>
                </a:lnSpc>
              </a:pPr>
              <a:endParaRPr/>
            </a:p>
          </p:txBody>
        </p:sp>
      </p:grpSp>
      <p:sp>
        <p:nvSpPr>
          <p:cNvPr id="17" name="TextBox 17"/>
          <p:cNvSpPr txBox="1"/>
          <p:nvPr/>
        </p:nvSpPr>
        <p:spPr>
          <a:xfrm>
            <a:off x="1839268" y="3158962"/>
            <a:ext cx="6505088" cy="2352675"/>
          </a:xfrm>
          <a:prstGeom prst="rect">
            <a:avLst/>
          </a:prstGeom>
        </p:spPr>
        <p:txBody>
          <a:bodyPr lIns="0" tIns="0" rIns="0" bIns="0" rtlCol="0" anchor="t">
            <a:spAutoFit/>
          </a:bodyPr>
          <a:lstStyle/>
          <a:p>
            <a:pPr algn="l">
              <a:lnSpc>
                <a:spcPts val="9074"/>
              </a:lnSpc>
            </a:pPr>
            <a:r>
              <a:rPr lang="en-US" sz="7499">
                <a:solidFill>
                  <a:srgbClr val="FFFFFF"/>
                </a:solidFill>
                <a:latin typeface="Poppins Ultra-Bold"/>
                <a:ea typeface="Poppins Ultra-Bold"/>
                <a:cs typeface="Poppins Ultra-Bold"/>
                <a:sym typeface="Poppins Ultra-Bold"/>
              </a:rPr>
              <a:t>Needs &amp; Solutions</a:t>
            </a:r>
          </a:p>
        </p:txBody>
      </p:sp>
      <p:sp>
        <p:nvSpPr>
          <p:cNvPr id="18" name="TextBox 18"/>
          <p:cNvSpPr txBox="1"/>
          <p:nvPr/>
        </p:nvSpPr>
        <p:spPr>
          <a:xfrm>
            <a:off x="1848793" y="5669753"/>
            <a:ext cx="5244743" cy="3274061"/>
          </a:xfrm>
          <a:prstGeom prst="rect">
            <a:avLst/>
          </a:prstGeom>
        </p:spPr>
        <p:txBody>
          <a:bodyPr lIns="0" tIns="0" rIns="0" bIns="0" rtlCol="0" anchor="t">
            <a:spAutoFit/>
          </a:bodyPr>
          <a:lstStyle/>
          <a:p>
            <a:pPr algn="l">
              <a:lnSpc>
                <a:spcPts val="4339"/>
              </a:lnSpc>
            </a:pPr>
            <a:r>
              <a:rPr lang="en-US" sz="3099">
                <a:solidFill>
                  <a:srgbClr val="FFFFFF"/>
                </a:solidFill>
                <a:latin typeface="Poppins"/>
                <a:ea typeface="Poppins"/>
                <a:cs typeface="Poppins"/>
                <a:sym typeface="Poppins"/>
              </a:rPr>
              <a:t>Lewiston-Altura Public schools is facing significant budget challenges and facilities needs that far exceed annual funding.</a:t>
            </a:r>
          </a:p>
        </p:txBody>
      </p:sp>
      <p:sp>
        <p:nvSpPr>
          <p:cNvPr id="19" name="TextBox 19"/>
          <p:cNvSpPr txBox="1"/>
          <p:nvPr/>
        </p:nvSpPr>
        <p:spPr>
          <a:xfrm>
            <a:off x="1028700" y="735965"/>
            <a:ext cx="4063112"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sp>
        <p:nvSpPr>
          <p:cNvPr id="20" name="TextBox 20"/>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FFFFFF">
                    <a:alpha val="65882"/>
                  </a:srgbClr>
                </a:solidFill>
                <a:latin typeface="Poppins"/>
                <a:ea typeface="Poppins"/>
                <a:cs typeface="Poppins"/>
                <a:sym typeface="Poppins"/>
              </a:rPr>
              <a:t>www.cardinalstrong.net</a:t>
            </a:r>
          </a:p>
        </p:txBody>
      </p:sp>
      <p:sp>
        <p:nvSpPr>
          <p:cNvPr id="21" name="TextBox 21"/>
          <p:cNvSpPr txBox="1"/>
          <p:nvPr/>
        </p:nvSpPr>
        <p:spPr>
          <a:xfrm>
            <a:off x="9270315" y="7188673"/>
            <a:ext cx="3234431" cy="2376170"/>
          </a:xfrm>
          <a:prstGeom prst="rect">
            <a:avLst/>
          </a:prstGeom>
        </p:spPr>
        <p:txBody>
          <a:bodyPr lIns="0" tIns="0" rIns="0" bIns="0" rtlCol="0" anchor="t">
            <a:spAutoFit/>
          </a:bodyPr>
          <a:lstStyle/>
          <a:p>
            <a:pPr algn="l">
              <a:lnSpc>
                <a:spcPts val="2379"/>
              </a:lnSpc>
            </a:pPr>
            <a:r>
              <a:rPr lang="en-US" sz="1699">
                <a:solidFill>
                  <a:srgbClr val="060606"/>
                </a:solidFill>
                <a:latin typeface="Poppins Bold"/>
                <a:ea typeface="Poppins Bold"/>
                <a:cs typeface="Poppins Bold"/>
                <a:sym typeface="Poppins Bold"/>
              </a:rPr>
              <a:t>QUESTION #1:</a:t>
            </a:r>
          </a:p>
          <a:p>
            <a:pPr algn="l">
              <a:lnSpc>
                <a:spcPts val="2379"/>
              </a:lnSpc>
            </a:pPr>
            <a:r>
              <a:rPr lang="en-US" sz="1699">
                <a:solidFill>
                  <a:srgbClr val="060606"/>
                </a:solidFill>
                <a:latin typeface="Poppins Bold"/>
                <a:ea typeface="Poppins Bold"/>
                <a:cs typeface="Poppins Bold"/>
                <a:sym typeface="Poppins Bold"/>
              </a:rPr>
              <a:t>LEVY FOR LEARNING</a:t>
            </a:r>
          </a:p>
          <a:p>
            <a:pPr algn="l">
              <a:lnSpc>
                <a:spcPts val="2379"/>
              </a:lnSpc>
            </a:pPr>
            <a:r>
              <a:rPr lang="en-US" sz="1699">
                <a:solidFill>
                  <a:srgbClr val="060606"/>
                </a:solidFill>
                <a:latin typeface="Poppins"/>
                <a:ea typeface="Poppins"/>
                <a:cs typeface="Poppins"/>
                <a:sym typeface="Poppins"/>
              </a:rPr>
              <a:t>$760/student for 10 years to support classroom learning:</a:t>
            </a:r>
          </a:p>
          <a:p>
            <a:pPr marL="367029" lvl="1" indent="-183514" algn="l">
              <a:lnSpc>
                <a:spcPts val="2379"/>
              </a:lnSpc>
              <a:buFont typeface="Arial"/>
              <a:buChar char="•"/>
            </a:pPr>
            <a:r>
              <a:rPr lang="en-US" sz="1699">
                <a:solidFill>
                  <a:srgbClr val="060606"/>
                </a:solidFill>
                <a:latin typeface="Poppins"/>
                <a:ea typeface="Poppins"/>
                <a:cs typeface="Poppins"/>
                <a:sym typeface="Poppins"/>
              </a:rPr>
              <a:t>Teachers &amp; Staff</a:t>
            </a:r>
          </a:p>
          <a:p>
            <a:pPr marL="367029" lvl="1" indent="-183514" algn="l">
              <a:lnSpc>
                <a:spcPts val="2379"/>
              </a:lnSpc>
              <a:buFont typeface="Arial"/>
              <a:buChar char="•"/>
            </a:pPr>
            <a:r>
              <a:rPr lang="en-US" sz="1699">
                <a:solidFill>
                  <a:srgbClr val="060606"/>
                </a:solidFill>
                <a:latin typeface="Poppins"/>
                <a:ea typeface="Poppins"/>
                <a:cs typeface="Poppins"/>
                <a:sym typeface="Poppins"/>
              </a:rPr>
              <a:t>Curriculum &amp; Classroom supplies</a:t>
            </a:r>
          </a:p>
          <a:p>
            <a:pPr marL="367029" lvl="1" indent="-183514" algn="l">
              <a:lnSpc>
                <a:spcPts val="2379"/>
              </a:lnSpc>
              <a:buFont typeface="Arial"/>
              <a:buChar char="•"/>
            </a:pPr>
            <a:r>
              <a:rPr lang="en-US" sz="1699">
                <a:solidFill>
                  <a:srgbClr val="060606"/>
                </a:solidFill>
                <a:latin typeface="Poppins"/>
                <a:ea typeface="Poppins"/>
                <a:cs typeface="Poppins"/>
                <a:sym typeface="Poppins"/>
              </a:rPr>
              <a:t>Extracurricular activities</a:t>
            </a:r>
          </a:p>
        </p:txBody>
      </p:sp>
      <p:sp>
        <p:nvSpPr>
          <p:cNvPr id="22" name="TextBox 22"/>
          <p:cNvSpPr txBox="1"/>
          <p:nvPr/>
        </p:nvSpPr>
        <p:spPr>
          <a:xfrm>
            <a:off x="13434114" y="7188673"/>
            <a:ext cx="3535572" cy="2966720"/>
          </a:xfrm>
          <a:prstGeom prst="rect">
            <a:avLst/>
          </a:prstGeom>
        </p:spPr>
        <p:txBody>
          <a:bodyPr lIns="0" tIns="0" rIns="0" bIns="0" rtlCol="0" anchor="t">
            <a:spAutoFit/>
          </a:bodyPr>
          <a:lstStyle/>
          <a:p>
            <a:pPr algn="l">
              <a:lnSpc>
                <a:spcPts val="2379"/>
              </a:lnSpc>
            </a:pPr>
            <a:r>
              <a:rPr lang="en-US" sz="1699">
                <a:solidFill>
                  <a:srgbClr val="060606"/>
                </a:solidFill>
                <a:latin typeface="Poppins Bold"/>
                <a:ea typeface="Poppins Bold"/>
                <a:cs typeface="Poppins Bold"/>
                <a:sym typeface="Poppins Bold"/>
              </a:rPr>
              <a:t>QUESTION #2:</a:t>
            </a:r>
          </a:p>
          <a:p>
            <a:pPr algn="l">
              <a:lnSpc>
                <a:spcPts val="2379"/>
              </a:lnSpc>
            </a:pPr>
            <a:r>
              <a:rPr lang="en-US" sz="1699">
                <a:solidFill>
                  <a:srgbClr val="060606"/>
                </a:solidFill>
                <a:latin typeface="Poppins Bold"/>
                <a:ea typeface="Poppins Bold"/>
                <a:cs typeface="Poppins Bold"/>
                <a:sym typeface="Poppins Bold"/>
              </a:rPr>
              <a:t>BOND FOR BUILDING</a:t>
            </a:r>
          </a:p>
          <a:p>
            <a:pPr algn="l">
              <a:lnSpc>
                <a:spcPts val="2379"/>
              </a:lnSpc>
            </a:pPr>
            <a:r>
              <a:rPr lang="en-US" sz="1699">
                <a:solidFill>
                  <a:srgbClr val="060606"/>
                </a:solidFill>
                <a:latin typeface="Poppins"/>
                <a:ea typeface="Poppins"/>
                <a:cs typeface="Poppins"/>
                <a:sym typeface="Poppins"/>
              </a:rPr>
              <a:t>$19.95 million (incl. bond costs) to improve learning spaces:</a:t>
            </a:r>
          </a:p>
          <a:p>
            <a:pPr marL="367029" lvl="1" indent="-183514" algn="l">
              <a:lnSpc>
                <a:spcPts val="2379"/>
              </a:lnSpc>
              <a:buFont typeface="Arial"/>
              <a:buChar char="•"/>
            </a:pPr>
            <a:r>
              <a:rPr lang="en-US" sz="1699">
                <a:solidFill>
                  <a:srgbClr val="060606"/>
                </a:solidFill>
                <a:latin typeface="Poppins"/>
                <a:ea typeface="Poppins"/>
                <a:cs typeface="Poppins"/>
                <a:sym typeface="Poppins"/>
              </a:rPr>
              <a:t>Classroom upgrades</a:t>
            </a:r>
          </a:p>
          <a:p>
            <a:pPr marL="367029" lvl="1" indent="-183514" algn="l">
              <a:lnSpc>
                <a:spcPts val="2379"/>
              </a:lnSpc>
              <a:buFont typeface="Arial"/>
              <a:buChar char="•"/>
            </a:pPr>
            <a:r>
              <a:rPr lang="en-US" sz="1699">
                <a:solidFill>
                  <a:srgbClr val="060606"/>
                </a:solidFill>
                <a:latin typeface="Poppins"/>
                <a:ea typeface="Poppins"/>
                <a:cs typeface="Poppins"/>
                <a:sym typeface="Poppins"/>
              </a:rPr>
              <a:t>Mechanical &amp; electrical systems upgrades</a:t>
            </a:r>
          </a:p>
          <a:p>
            <a:pPr marL="367029" lvl="1" indent="-183514" algn="l">
              <a:lnSpc>
                <a:spcPts val="2379"/>
              </a:lnSpc>
              <a:buFont typeface="Arial"/>
              <a:buChar char="•"/>
            </a:pPr>
            <a:r>
              <a:rPr lang="en-US" sz="1699">
                <a:solidFill>
                  <a:srgbClr val="060606"/>
                </a:solidFill>
                <a:latin typeface="Poppins"/>
                <a:ea typeface="Poppins"/>
                <a:cs typeface="Poppins"/>
                <a:sym typeface="Poppins"/>
              </a:rPr>
              <a:t>School safety &amp; security improvements</a:t>
            </a:r>
          </a:p>
          <a:p>
            <a:pPr algn="l">
              <a:lnSpc>
                <a:spcPts val="2379"/>
              </a:lnSpc>
            </a:pPr>
            <a:endParaRPr lang="en-US" sz="1699">
              <a:solidFill>
                <a:srgbClr val="060606"/>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9455437" y="571821"/>
            <a:ext cx="8832563" cy="2070721"/>
            <a:chOff x="0" y="0"/>
            <a:chExt cx="2326272" cy="545375"/>
          </a:xfrm>
        </p:grpSpPr>
        <p:sp>
          <p:nvSpPr>
            <p:cNvPr id="3" name="Freeform 3"/>
            <p:cNvSpPr/>
            <p:nvPr/>
          </p:nvSpPr>
          <p:spPr>
            <a:xfrm>
              <a:off x="0" y="0"/>
              <a:ext cx="2326272" cy="545375"/>
            </a:xfrm>
            <a:custGeom>
              <a:avLst/>
              <a:gdLst/>
              <a:ahLst/>
              <a:cxnLst/>
              <a:rect l="l" t="t" r="r" b="b"/>
              <a:pathLst>
                <a:path w="2326272" h="545375">
                  <a:moveTo>
                    <a:pt x="0" y="0"/>
                  </a:moveTo>
                  <a:lnTo>
                    <a:pt x="2326272" y="0"/>
                  </a:lnTo>
                  <a:lnTo>
                    <a:pt x="2326272" y="545375"/>
                  </a:lnTo>
                  <a:lnTo>
                    <a:pt x="0" y="545375"/>
                  </a:lnTo>
                  <a:close/>
                </a:path>
              </a:pathLst>
            </a:custGeom>
            <a:solidFill>
              <a:srgbClr val="FFFFFF"/>
            </a:solidFill>
          </p:spPr>
          <p:txBody>
            <a:bodyPr/>
            <a:lstStyle/>
            <a:p>
              <a:endParaRPr lang="en-US"/>
            </a:p>
          </p:txBody>
        </p:sp>
        <p:sp>
          <p:nvSpPr>
            <p:cNvPr id="4" name="TextBox 4"/>
            <p:cNvSpPr txBox="1"/>
            <p:nvPr/>
          </p:nvSpPr>
          <p:spPr>
            <a:xfrm>
              <a:off x="0" y="-57150"/>
              <a:ext cx="2326272" cy="602525"/>
            </a:xfrm>
            <a:prstGeom prst="rect">
              <a:avLst/>
            </a:prstGeom>
          </p:spPr>
          <p:txBody>
            <a:bodyPr lIns="50800" tIns="50800" rIns="50800" bIns="50800" rtlCol="0" anchor="ctr"/>
            <a:lstStyle/>
            <a:p>
              <a:pPr algn="ctr">
                <a:lnSpc>
                  <a:spcPts val="2379"/>
                </a:lnSpc>
              </a:pPr>
              <a:endParaRPr/>
            </a:p>
          </p:txBody>
        </p:sp>
      </p:grpSp>
      <p:sp>
        <p:nvSpPr>
          <p:cNvPr id="5" name="Freeform 5"/>
          <p:cNvSpPr/>
          <p:nvPr/>
        </p:nvSpPr>
        <p:spPr>
          <a:xfrm>
            <a:off x="6707599" y="2460152"/>
            <a:ext cx="318934" cy="318934"/>
          </a:xfrm>
          <a:custGeom>
            <a:avLst/>
            <a:gdLst/>
            <a:ahLst/>
            <a:cxnLst/>
            <a:rect l="l" t="t" r="r" b="b"/>
            <a:pathLst>
              <a:path w="318934" h="318934">
                <a:moveTo>
                  <a:pt x="0" y="0"/>
                </a:moveTo>
                <a:lnTo>
                  <a:pt x="318934" y="0"/>
                </a:lnTo>
                <a:lnTo>
                  <a:pt x="318934" y="318935"/>
                </a:lnTo>
                <a:lnTo>
                  <a:pt x="0" y="3189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AutoShape 6"/>
          <p:cNvSpPr/>
          <p:nvPr/>
        </p:nvSpPr>
        <p:spPr>
          <a:xfrm>
            <a:off x="-5838414" y="2595807"/>
            <a:ext cx="12705480" cy="0"/>
          </a:xfrm>
          <a:prstGeom prst="line">
            <a:avLst/>
          </a:prstGeom>
          <a:ln w="47625" cap="flat">
            <a:solidFill>
              <a:srgbClr val="EFD000"/>
            </a:solidFill>
            <a:prstDash val="solid"/>
            <a:headEnd type="none" w="sm" len="sm"/>
            <a:tailEnd type="none" w="sm" len="sm"/>
          </a:ln>
        </p:spPr>
        <p:txBody>
          <a:bodyPr/>
          <a:lstStyle/>
          <a:p>
            <a:endParaRPr lang="en-US"/>
          </a:p>
        </p:txBody>
      </p:sp>
      <p:grpSp>
        <p:nvGrpSpPr>
          <p:cNvPr id="7" name="Group 7"/>
          <p:cNvGrpSpPr/>
          <p:nvPr/>
        </p:nvGrpSpPr>
        <p:grpSpPr>
          <a:xfrm>
            <a:off x="9455437" y="2918767"/>
            <a:ext cx="8832563" cy="2070721"/>
            <a:chOff x="0" y="0"/>
            <a:chExt cx="2326272" cy="545375"/>
          </a:xfrm>
        </p:grpSpPr>
        <p:sp>
          <p:nvSpPr>
            <p:cNvPr id="8" name="Freeform 8"/>
            <p:cNvSpPr/>
            <p:nvPr/>
          </p:nvSpPr>
          <p:spPr>
            <a:xfrm>
              <a:off x="0" y="0"/>
              <a:ext cx="2326272" cy="545375"/>
            </a:xfrm>
            <a:custGeom>
              <a:avLst/>
              <a:gdLst/>
              <a:ahLst/>
              <a:cxnLst/>
              <a:rect l="l" t="t" r="r" b="b"/>
              <a:pathLst>
                <a:path w="2326272" h="545375">
                  <a:moveTo>
                    <a:pt x="0" y="0"/>
                  </a:moveTo>
                  <a:lnTo>
                    <a:pt x="2326272" y="0"/>
                  </a:lnTo>
                  <a:lnTo>
                    <a:pt x="2326272" y="545375"/>
                  </a:lnTo>
                  <a:lnTo>
                    <a:pt x="0" y="545375"/>
                  </a:lnTo>
                  <a:close/>
                </a:path>
              </a:pathLst>
            </a:custGeom>
            <a:solidFill>
              <a:srgbClr val="FFFFFF"/>
            </a:solidFill>
          </p:spPr>
          <p:txBody>
            <a:bodyPr/>
            <a:lstStyle/>
            <a:p>
              <a:endParaRPr lang="en-US"/>
            </a:p>
          </p:txBody>
        </p:sp>
        <p:sp>
          <p:nvSpPr>
            <p:cNvPr id="9" name="TextBox 9"/>
            <p:cNvSpPr txBox="1"/>
            <p:nvPr/>
          </p:nvSpPr>
          <p:spPr>
            <a:xfrm>
              <a:off x="0" y="-57150"/>
              <a:ext cx="2326272" cy="602525"/>
            </a:xfrm>
            <a:prstGeom prst="rect">
              <a:avLst/>
            </a:prstGeom>
          </p:spPr>
          <p:txBody>
            <a:bodyPr lIns="50800" tIns="50800" rIns="50800" bIns="50800" rtlCol="0" anchor="ctr"/>
            <a:lstStyle/>
            <a:p>
              <a:pPr algn="ctr">
                <a:lnSpc>
                  <a:spcPts val="2379"/>
                </a:lnSpc>
              </a:pPr>
              <a:endParaRPr/>
            </a:p>
          </p:txBody>
        </p:sp>
      </p:grpSp>
      <p:grpSp>
        <p:nvGrpSpPr>
          <p:cNvPr id="10" name="Group 10"/>
          <p:cNvGrpSpPr/>
          <p:nvPr/>
        </p:nvGrpSpPr>
        <p:grpSpPr>
          <a:xfrm>
            <a:off x="9455437" y="5284762"/>
            <a:ext cx="8832563" cy="2070721"/>
            <a:chOff x="0" y="0"/>
            <a:chExt cx="2326272" cy="545375"/>
          </a:xfrm>
        </p:grpSpPr>
        <p:sp>
          <p:nvSpPr>
            <p:cNvPr id="11" name="Freeform 11"/>
            <p:cNvSpPr/>
            <p:nvPr/>
          </p:nvSpPr>
          <p:spPr>
            <a:xfrm>
              <a:off x="0" y="0"/>
              <a:ext cx="2326272" cy="545375"/>
            </a:xfrm>
            <a:custGeom>
              <a:avLst/>
              <a:gdLst/>
              <a:ahLst/>
              <a:cxnLst/>
              <a:rect l="l" t="t" r="r" b="b"/>
              <a:pathLst>
                <a:path w="2326272" h="545375">
                  <a:moveTo>
                    <a:pt x="0" y="0"/>
                  </a:moveTo>
                  <a:lnTo>
                    <a:pt x="2326272" y="0"/>
                  </a:lnTo>
                  <a:lnTo>
                    <a:pt x="2326272" y="545375"/>
                  </a:lnTo>
                  <a:lnTo>
                    <a:pt x="0" y="545375"/>
                  </a:lnTo>
                  <a:close/>
                </a:path>
              </a:pathLst>
            </a:custGeom>
            <a:solidFill>
              <a:srgbClr val="FFFFFF"/>
            </a:solidFill>
          </p:spPr>
          <p:txBody>
            <a:bodyPr/>
            <a:lstStyle/>
            <a:p>
              <a:endParaRPr lang="en-US"/>
            </a:p>
          </p:txBody>
        </p:sp>
        <p:sp>
          <p:nvSpPr>
            <p:cNvPr id="12" name="TextBox 12"/>
            <p:cNvSpPr txBox="1"/>
            <p:nvPr/>
          </p:nvSpPr>
          <p:spPr>
            <a:xfrm>
              <a:off x="0" y="-57150"/>
              <a:ext cx="2326272" cy="602525"/>
            </a:xfrm>
            <a:prstGeom prst="rect">
              <a:avLst/>
            </a:prstGeom>
          </p:spPr>
          <p:txBody>
            <a:bodyPr lIns="50800" tIns="50800" rIns="50800" bIns="50800" rtlCol="0" anchor="ctr"/>
            <a:lstStyle/>
            <a:p>
              <a:pPr algn="ctr">
                <a:lnSpc>
                  <a:spcPts val="2379"/>
                </a:lnSpc>
              </a:pPr>
              <a:endParaRPr/>
            </a:p>
          </p:txBody>
        </p:sp>
      </p:grpSp>
      <p:grpSp>
        <p:nvGrpSpPr>
          <p:cNvPr id="13" name="Group 13"/>
          <p:cNvGrpSpPr/>
          <p:nvPr/>
        </p:nvGrpSpPr>
        <p:grpSpPr>
          <a:xfrm>
            <a:off x="9455437" y="7644458"/>
            <a:ext cx="8832563" cy="2070721"/>
            <a:chOff x="0" y="0"/>
            <a:chExt cx="2326272" cy="545375"/>
          </a:xfrm>
        </p:grpSpPr>
        <p:sp>
          <p:nvSpPr>
            <p:cNvPr id="14" name="Freeform 14"/>
            <p:cNvSpPr/>
            <p:nvPr/>
          </p:nvSpPr>
          <p:spPr>
            <a:xfrm>
              <a:off x="0" y="0"/>
              <a:ext cx="2326272" cy="545375"/>
            </a:xfrm>
            <a:custGeom>
              <a:avLst/>
              <a:gdLst/>
              <a:ahLst/>
              <a:cxnLst/>
              <a:rect l="l" t="t" r="r" b="b"/>
              <a:pathLst>
                <a:path w="2326272" h="545375">
                  <a:moveTo>
                    <a:pt x="0" y="0"/>
                  </a:moveTo>
                  <a:lnTo>
                    <a:pt x="2326272" y="0"/>
                  </a:lnTo>
                  <a:lnTo>
                    <a:pt x="2326272" y="545375"/>
                  </a:lnTo>
                  <a:lnTo>
                    <a:pt x="0" y="545375"/>
                  </a:lnTo>
                  <a:close/>
                </a:path>
              </a:pathLst>
            </a:custGeom>
            <a:solidFill>
              <a:srgbClr val="EFD000"/>
            </a:solidFill>
          </p:spPr>
          <p:txBody>
            <a:bodyPr/>
            <a:lstStyle/>
            <a:p>
              <a:endParaRPr lang="en-US"/>
            </a:p>
          </p:txBody>
        </p:sp>
        <p:sp>
          <p:nvSpPr>
            <p:cNvPr id="15" name="TextBox 15"/>
            <p:cNvSpPr txBox="1"/>
            <p:nvPr/>
          </p:nvSpPr>
          <p:spPr>
            <a:xfrm>
              <a:off x="0" y="-57150"/>
              <a:ext cx="2326272" cy="602525"/>
            </a:xfrm>
            <a:prstGeom prst="rect">
              <a:avLst/>
            </a:prstGeom>
          </p:spPr>
          <p:txBody>
            <a:bodyPr lIns="50800" tIns="50800" rIns="50800" bIns="50800" rtlCol="0" anchor="ctr"/>
            <a:lstStyle/>
            <a:p>
              <a:pPr algn="ctr">
                <a:lnSpc>
                  <a:spcPts val="2379"/>
                </a:lnSpc>
              </a:pPr>
              <a:endParaRPr/>
            </a:p>
          </p:txBody>
        </p:sp>
      </p:grpSp>
      <p:sp>
        <p:nvSpPr>
          <p:cNvPr id="16" name="Freeform 16"/>
          <p:cNvSpPr/>
          <p:nvPr/>
        </p:nvSpPr>
        <p:spPr>
          <a:xfrm>
            <a:off x="9870734" y="739045"/>
            <a:ext cx="1601945" cy="1722522"/>
          </a:xfrm>
          <a:custGeom>
            <a:avLst/>
            <a:gdLst/>
            <a:ahLst/>
            <a:cxnLst/>
            <a:rect l="l" t="t" r="r" b="b"/>
            <a:pathLst>
              <a:path w="1601945" h="1722522">
                <a:moveTo>
                  <a:pt x="0" y="0"/>
                </a:moveTo>
                <a:lnTo>
                  <a:pt x="1601945" y="0"/>
                </a:lnTo>
                <a:lnTo>
                  <a:pt x="1601945" y="1722522"/>
                </a:lnTo>
                <a:lnTo>
                  <a:pt x="0" y="17225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9870734" y="3235162"/>
            <a:ext cx="1490729" cy="1490729"/>
          </a:xfrm>
          <a:custGeom>
            <a:avLst/>
            <a:gdLst/>
            <a:ahLst/>
            <a:cxnLst/>
            <a:rect l="l" t="t" r="r" b="b"/>
            <a:pathLst>
              <a:path w="1490729" h="1490729">
                <a:moveTo>
                  <a:pt x="0" y="0"/>
                </a:moveTo>
                <a:lnTo>
                  <a:pt x="1490729" y="0"/>
                </a:lnTo>
                <a:lnTo>
                  <a:pt x="1490729" y="1490729"/>
                </a:lnTo>
                <a:lnTo>
                  <a:pt x="0" y="14907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9870734" y="5481178"/>
            <a:ext cx="1692687" cy="1639791"/>
          </a:xfrm>
          <a:custGeom>
            <a:avLst/>
            <a:gdLst/>
            <a:ahLst/>
            <a:cxnLst/>
            <a:rect l="l" t="t" r="r" b="b"/>
            <a:pathLst>
              <a:path w="1692687" h="1639791">
                <a:moveTo>
                  <a:pt x="0" y="0"/>
                </a:moveTo>
                <a:lnTo>
                  <a:pt x="1692687" y="0"/>
                </a:lnTo>
                <a:lnTo>
                  <a:pt x="1692687" y="1639790"/>
                </a:lnTo>
                <a:lnTo>
                  <a:pt x="0" y="16397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p:cNvSpPr txBox="1"/>
          <p:nvPr/>
        </p:nvSpPr>
        <p:spPr>
          <a:xfrm>
            <a:off x="1839268" y="3168487"/>
            <a:ext cx="6505088" cy="2191385"/>
          </a:xfrm>
          <a:prstGeom prst="rect">
            <a:avLst/>
          </a:prstGeom>
        </p:spPr>
        <p:txBody>
          <a:bodyPr lIns="0" tIns="0" rIns="0" bIns="0" rtlCol="0" anchor="t">
            <a:spAutoFit/>
          </a:bodyPr>
          <a:lstStyle/>
          <a:p>
            <a:pPr algn="l">
              <a:lnSpc>
                <a:spcPts val="8469"/>
              </a:lnSpc>
            </a:pPr>
            <a:r>
              <a:rPr lang="en-US" sz="6999">
                <a:solidFill>
                  <a:srgbClr val="FFFFFF"/>
                </a:solidFill>
                <a:latin typeface="Poppins Ultra-Bold"/>
                <a:ea typeface="Poppins Ultra-Bold"/>
                <a:cs typeface="Poppins Ultra-Bold"/>
                <a:sym typeface="Poppins Ultra-Bold"/>
              </a:rPr>
              <a:t>Persistent Budget Deficit</a:t>
            </a:r>
          </a:p>
        </p:txBody>
      </p:sp>
      <p:sp>
        <p:nvSpPr>
          <p:cNvPr id="20" name="TextBox 20"/>
          <p:cNvSpPr txBox="1"/>
          <p:nvPr/>
        </p:nvSpPr>
        <p:spPr>
          <a:xfrm>
            <a:off x="1848793" y="5679278"/>
            <a:ext cx="6495563" cy="3128011"/>
          </a:xfrm>
          <a:prstGeom prst="rect">
            <a:avLst/>
          </a:prstGeom>
        </p:spPr>
        <p:txBody>
          <a:bodyPr lIns="0" tIns="0" rIns="0" bIns="0" rtlCol="0" anchor="t">
            <a:spAutoFit/>
          </a:bodyPr>
          <a:lstStyle/>
          <a:p>
            <a:pPr algn="l">
              <a:lnSpc>
                <a:spcPts val="3599"/>
              </a:lnSpc>
            </a:pPr>
            <a:r>
              <a:rPr lang="en-US" sz="2399">
                <a:solidFill>
                  <a:srgbClr val="FFFFFF"/>
                </a:solidFill>
                <a:latin typeface="Poppins"/>
                <a:ea typeface="Poppins"/>
                <a:cs typeface="Poppins"/>
                <a:sym typeface="Poppins"/>
              </a:rPr>
              <a:t>The school district is rightsizing its budget for the 2024-25 with $771,000 in budget adjustments, including reductions in staff, extracurricular activities, and bus routes; and revenue increases in activity fees, booster club donations, and the sale of school district land.</a:t>
            </a:r>
          </a:p>
        </p:txBody>
      </p:sp>
      <p:sp>
        <p:nvSpPr>
          <p:cNvPr id="21" name="TextBox 21"/>
          <p:cNvSpPr txBox="1"/>
          <p:nvPr/>
        </p:nvSpPr>
        <p:spPr>
          <a:xfrm>
            <a:off x="1028700" y="735965"/>
            <a:ext cx="4063112"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sp>
        <p:nvSpPr>
          <p:cNvPr id="22" name="TextBox 22"/>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FFFFFF">
                    <a:alpha val="65882"/>
                  </a:srgbClr>
                </a:solidFill>
                <a:latin typeface="Poppins"/>
                <a:ea typeface="Poppins"/>
                <a:cs typeface="Poppins"/>
                <a:sym typeface="Poppins"/>
              </a:rPr>
              <a:t>www.cardinalstrong.net</a:t>
            </a:r>
          </a:p>
        </p:txBody>
      </p:sp>
      <p:sp>
        <p:nvSpPr>
          <p:cNvPr id="23" name="TextBox 23"/>
          <p:cNvSpPr txBox="1"/>
          <p:nvPr/>
        </p:nvSpPr>
        <p:spPr>
          <a:xfrm>
            <a:off x="11894467" y="1558356"/>
            <a:ext cx="4269674" cy="933453"/>
          </a:xfrm>
          <a:prstGeom prst="rect">
            <a:avLst/>
          </a:prstGeom>
        </p:spPr>
        <p:txBody>
          <a:bodyPr lIns="0" tIns="0" rIns="0" bIns="0" rtlCol="0" anchor="t">
            <a:spAutoFit/>
          </a:bodyPr>
          <a:lstStyle/>
          <a:p>
            <a:pPr algn="l">
              <a:lnSpc>
                <a:spcPts val="7499"/>
              </a:lnSpc>
            </a:pPr>
            <a:r>
              <a:rPr lang="en-US" sz="4999">
                <a:solidFill>
                  <a:srgbClr val="940000"/>
                </a:solidFill>
                <a:latin typeface="Poppins Bold"/>
                <a:ea typeface="Poppins Bold"/>
                <a:cs typeface="Poppins Bold"/>
                <a:sym typeface="Poppins Bold"/>
              </a:rPr>
              <a:t>Rising costs.</a:t>
            </a:r>
          </a:p>
        </p:txBody>
      </p:sp>
      <p:sp>
        <p:nvSpPr>
          <p:cNvPr id="24" name="TextBox 24"/>
          <p:cNvSpPr txBox="1"/>
          <p:nvPr/>
        </p:nvSpPr>
        <p:spPr>
          <a:xfrm>
            <a:off x="11894467" y="3951262"/>
            <a:ext cx="5905013" cy="752475"/>
          </a:xfrm>
          <a:prstGeom prst="rect">
            <a:avLst/>
          </a:prstGeom>
        </p:spPr>
        <p:txBody>
          <a:bodyPr lIns="0" tIns="0" rIns="0" bIns="0" rtlCol="0" anchor="t">
            <a:spAutoFit/>
          </a:bodyPr>
          <a:lstStyle/>
          <a:p>
            <a:pPr algn="l">
              <a:lnSpc>
                <a:spcPts val="5999"/>
              </a:lnSpc>
            </a:pPr>
            <a:r>
              <a:rPr lang="en-US" sz="3999">
                <a:solidFill>
                  <a:srgbClr val="940000"/>
                </a:solidFill>
                <a:latin typeface="Poppins Bold"/>
                <a:ea typeface="Poppins Bold"/>
                <a:cs typeface="Poppins Bold"/>
                <a:sym typeface="Poppins Bold"/>
              </a:rPr>
              <a:t>Declining enrollment.</a:t>
            </a:r>
          </a:p>
        </p:txBody>
      </p:sp>
      <p:sp>
        <p:nvSpPr>
          <p:cNvPr id="25" name="TextBox 25"/>
          <p:cNvSpPr txBox="1"/>
          <p:nvPr/>
        </p:nvSpPr>
        <p:spPr>
          <a:xfrm>
            <a:off x="11894467" y="6291548"/>
            <a:ext cx="7200796" cy="939165"/>
          </a:xfrm>
          <a:prstGeom prst="rect">
            <a:avLst/>
          </a:prstGeom>
        </p:spPr>
        <p:txBody>
          <a:bodyPr lIns="0" tIns="0" rIns="0" bIns="0" rtlCol="0" anchor="t">
            <a:spAutoFit/>
          </a:bodyPr>
          <a:lstStyle/>
          <a:p>
            <a:pPr algn="l">
              <a:lnSpc>
                <a:spcPts val="3629"/>
              </a:lnSpc>
            </a:pPr>
            <a:r>
              <a:rPr lang="en-US" sz="3000">
                <a:solidFill>
                  <a:srgbClr val="940000"/>
                </a:solidFill>
                <a:latin typeface="Poppins Bold"/>
                <a:ea typeface="Poppins Bold"/>
                <a:cs typeface="Poppins Bold"/>
                <a:sym typeface="Poppins Bold"/>
              </a:rPr>
              <a:t>State funding that has not</a:t>
            </a:r>
          </a:p>
          <a:p>
            <a:pPr algn="l">
              <a:lnSpc>
                <a:spcPts val="3629"/>
              </a:lnSpc>
            </a:pPr>
            <a:r>
              <a:rPr lang="en-US" sz="3000">
                <a:solidFill>
                  <a:srgbClr val="940000"/>
                </a:solidFill>
                <a:latin typeface="Poppins Bold"/>
                <a:ea typeface="Poppins Bold"/>
                <a:cs typeface="Poppins Bold"/>
                <a:sym typeface="Poppins Bold"/>
              </a:rPr>
              <a:t>kept pace with inflation.</a:t>
            </a:r>
          </a:p>
        </p:txBody>
      </p:sp>
      <p:sp>
        <p:nvSpPr>
          <p:cNvPr id="26" name="TextBox 26"/>
          <p:cNvSpPr txBox="1"/>
          <p:nvPr/>
        </p:nvSpPr>
        <p:spPr>
          <a:xfrm>
            <a:off x="9870734" y="7778119"/>
            <a:ext cx="7928746" cy="1755775"/>
          </a:xfrm>
          <a:prstGeom prst="rect">
            <a:avLst/>
          </a:prstGeom>
        </p:spPr>
        <p:txBody>
          <a:bodyPr lIns="0" tIns="0" rIns="0" bIns="0" rtlCol="0" anchor="t">
            <a:spAutoFit/>
          </a:bodyPr>
          <a:lstStyle/>
          <a:p>
            <a:pPr algn="ctr">
              <a:lnSpc>
                <a:spcPts val="3499"/>
              </a:lnSpc>
            </a:pPr>
            <a:r>
              <a:rPr lang="en-US" sz="2499">
                <a:solidFill>
                  <a:srgbClr val="940000"/>
                </a:solidFill>
                <a:latin typeface="Poppins Bold"/>
                <a:ea typeface="Poppins Bold"/>
                <a:cs typeface="Poppins Bold"/>
                <a:sym typeface="Poppins Bold"/>
              </a:rPr>
              <a:t>Because of current funding formulas, even with additional operating levy dollars, the school district will face additional adjustments (reductions and fee increases) in coming years.</a:t>
            </a:r>
          </a:p>
        </p:txBody>
      </p:sp>
      <p:sp>
        <p:nvSpPr>
          <p:cNvPr id="27" name="TextBox 27"/>
          <p:cNvSpPr txBox="1"/>
          <p:nvPr/>
        </p:nvSpPr>
        <p:spPr>
          <a:xfrm>
            <a:off x="11894467" y="958120"/>
            <a:ext cx="2600099" cy="934490"/>
          </a:xfrm>
          <a:prstGeom prst="rect">
            <a:avLst/>
          </a:prstGeom>
        </p:spPr>
        <p:txBody>
          <a:bodyPr lIns="0" tIns="0" rIns="0" bIns="0" rtlCol="0" anchor="t">
            <a:spAutoFit/>
          </a:bodyPr>
          <a:lstStyle/>
          <a:p>
            <a:pPr algn="l">
              <a:lnSpc>
                <a:spcPts val="6871"/>
              </a:lnSpc>
            </a:pPr>
            <a:r>
              <a:rPr lang="en-US" sz="7634" spc="-129" dirty="0">
                <a:solidFill>
                  <a:srgbClr val="EFD000"/>
                </a:solidFill>
                <a:latin typeface="Pinata Marks Rough Bold"/>
                <a:ea typeface="Pinata Marks Rough Bold"/>
                <a:cs typeface="Pinata Marks Rough Bold"/>
                <a:sym typeface="Pinata Marks Rough Bold"/>
              </a:rPr>
              <a:t>WHY?</a:t>
            </a:r>
          </a:p>
        </p:txBody>
      </p:sp>
      <p:sp>
        <p:nvSpPr>
          <p:cNvPr id="28" name="TextBox 28"/>
          <p:cNvSpPr txBox="1"/>
          <p:nvPr/>
        </p:nvSpPr>
        <p:spPr>
          <a:xfrm>
            <a:off x="11894467" y="3316704"/>
            <a:ext cx="2600099" cy="934490"/>
          </a:xfrm>
          <a:prstGeom prst="rect">
            <a:avLst/>
          </a:prstGeom>
        </p:spPr>
        <p:txBody>
          <a:bodyPr lIns="0" tIns="0" rIns="0" bIns="0" rtlCol="0" anchor="t">
            <a:spAutoFit/>
          </a:bodyPr>
          <a:lstStyle/>
          <a:p>
            <a:pPr algn="l">
              <a:lnSpc>
                <a:spcPts val="6871"/>
              </a:lnSpc>
            </a:pPr>
            <a:r>
              <a:rPr lang="en-US" sz="7634" spc="-129">
                <a:solidFill>
                  <a:srgbClr val="EFD000"/>
                </a:solidFill>
                <a:latin typeface="Pinata Marks Rough Bold"/>
                <a:ea typeface="Pinata Marks Rough Bold"/>
                <a:cs typeface="Pinata Marks Rough Bold"/>
                <a:sym typeface="Pinata Marks Rough Bold"/>
              </a:rPr>
              <a:t>WHY?</a:t>
            </a:r>
          </a:p>
        </p:txBody>
      </p:sp>
      <p:sp>
        <p:nvSpPr>
          <p:cNvPr id="29" name="TextBox 29"/>
          <p:cNvSpPr txBox="1"/>
          <p:nvPr/>
        </p:nvSpPr>
        <p:spPr>
          <a:xfrm>
            <a:off x="11894467" y="5560987"/>
            <a:ext cx="2600099" cy="934490"/>
          </a:xfrm>
          <a:prstGeom prst="rect">
            <a:avLst/>
          </a:prstGeom>
        </p:spPr>
        <p:txBody>
          <a:bodyPr lIns="0" tIns="0" rIns="0" bIns="0" rtlCol="0" anchor="t">
            <a:spAutoFit/>
          </a:bodyPr>
          <a:lstStyle/>
          <a:p>
            <a:pPr algn="l">
              <a:lnSpc>
                <a:spcPts val="6871"/>
              </a:lnSpc>
            </a:pPr>
            <a:r>
              <a:rPr lang="en-US" sz="7634" spc="-129">
                <a:solidFill>
                  <a:srgbClr val="EFD000"/>
                </a:solidFill>
                <a:latin typeface="Pinata Marks Rough Bold"/>
                <a:ea typeface="Pinata Marks Rough Bold"/>
                <a:cs typeface="Pinata Marks Rough Bold"/>
                <a:sym typeface="Pinata Marks Rough Bold"/>
              </a:rPr>
              <a:t>WHY?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sp>
        <p:nvSpPr>
          <p:cNvPr id="2" name="Freeform 2"/>
          <p:cNvSpPr/>
          <p:nvPr/>
        </p:nvSpPr>
        <p:spPr>
          <a:xfrm>
            <a:off x="6707599" y="2460152"/>
            <a:ext cx="318934" cy="318934"/>
          </a:xfrm>
          <a:custGeom>
            <a:avLst/>
            <a:gdLst/>
            <a:ahLst/>
            <a:cxnLst/>
            <a:rect l="l" t="t" r="r" b="b"/>
            <a:pathLst>
              <a:path w="318934" h="318934">
                <a:moveTo>
                  <a:pt x="0" y="0"/>
                </a:moveTo>
                <a:lnTo>
                  <a:pt x="318934" y="0"/>
                </a:lnTo>
                <a:lnTo>
                  <a:pt x="318934" y="318935"/>
                </a:lnTo>
                <a:lnTo>
                  <a:pt x="0" y="3189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a:off x="-5838414" y="2595807"/>
            <a:ext cx="12705480" cy="0"/>
          </a:xfrm>
          <a:prstGeom prst="line">
            <a:avLst/>
          </a:prstGeom>
          <a:ln w="47625" cap="flat">
            <a:solidFill>
              <a:srgbClr val="EFD000"/>
            </a:solidFill>
            <a:prstDash val="solid"/>
            <a:headEnd type="none" w="sm" len="sm"/>
            <a:tailEnd type="none" w="sm" len="sm"/>
          </a:ln>
        </p:spPr>
        <p:txBody>
          <a:bodyPr/>
          <a:lstStyle/>
          <a:p>
            <a:endParaRPr lang="en-US"/>
          </a:p>
        </p:txBody>
      </p:sp>
      <p:grpSp>
        <p:nvGrpSpPr>
          <p:cNvPr id="4" name="Group 4"/>
          <p:cNvGrpSpPr/>
          <p:nvPr/>
        </p:nvGrpSpPr>
        <p:grpSpPr>
          <a:xfrm>
            <a:off x="8884436" y="0"/>
            <a:ext cx="9403564" cy="10287000"/>
            <a:chOff x="0" y="0"/>
            <a:chExt cx="2476659" cy="2709333"/>
          </a:xfrm>
        </p:grpSpPr>
        <p:sp>
          <p:nvSpPr>
            <p:cNvPr id="5" name="Freeform 5"/>
            <p:cNvSpPr/>
            <p:nvPr/>
          </p:nvSpPr>
          <p:spPr>
            <a:xfrm>
              <a:off x="0" y="0"/>
              <a:ext cx="2476659" cy="2709333"/>
            </a:xfrm>
            <a:custGeom>
              <a:avLst/>
              <a:gdLst/>
              <a:ahLst/>
              <a:cxnLst/>
              <a:rect l="l" t="t" r="r" b="b"/>
              <a:pathLst>
                <a:path w="2476659" h="2709333">
                  <a:moveTo>
                    <a:pt x="0" y="0"/>
                  </a:moveTo>
                  <a:lnTo>
                    <a:pt x="2476659" y="0"/>
                  </a:lnTo>
                  <a:lnTo>
                    <a:pt x="2476659" y="2709333"/>
                  </a:lnTo>
                  <a:lnTo>
                    <a:pt x="0" y="2709333"/>
                  </a:lnTo>
                  <a:close/>
                </a:path>
              </a:pathLst>
            </a:custGeom>
            <a:solidFill>
              <a:srgbClr val="060606"/>
            </a:solidFill>
          </p:spPr>
          <p:txBody>
            <a:bodyPr/>
            <a:lstStyle/>
            <a:p>
              <a:endParaRPr lang="en-US"/>
            </a:p>
          </p:txBody>
        </p:sp>
        <p:sp>
          <p:nvSpPr>
            <p:cNvPr id="6" name="TextBox 6"/>
            <p:cNvSpPr txBox="1"/>
            <p:nvPr/>
          </p:nvSpPr>
          <p:spPr>
            <a:xfrm>
              <a:off x="0" y="-57150"/>
              <a:ext cx="2476659" cy="2766483"/>
            </a:xfrm>
            <a:prstGeom prst="rect">
              <a:avLst/>
            </a:prstGeom>
          </p:spPr>
          <p:txBody>
            <a:bodyPr lIns="50800" tIns="50800" rIns="50800" bIns="50800" rtlCol="0" anchor="ctr"/>
            <a:lstStyle/>
            <a:p>
              <a:pPr algn="ctr">
                <a:lnSpc>
                  <a:spcPts val="2379"/>
                </a:lnSpc>
              </a:pPr>
              <a:endParaRPr/>
            </a:p>
          </p:txBody>
        </p:sp>
      </p:grpSp>
      <p:sp>
        <p:nvSpPr>
          <p:cNvPr id="7" name="Freeform 7"/>
          <p:cNvSpPr/>
          <p:nvPr/>
        </p:nvSpPr>
        <p:spPr>
          <a:xfrm>
            <a:off x="9400609" y="4081733"/>
            <a:ext cx="8457493" cy="6205267"/>
          </a:xfrm>
          <a:custGeom>
            <a:avLst/>
            <a:gdLst/>
            <a:ahLst/>
            <a:cxnLst/>
            <a:rect l="l" t="t" r="r" b="b"/>
            <a:pathLst>
              <a:path w="8457493" h="6205267">
                <a:moveTo>
                  <a:pt x="0" y="0"/>
                </a:moveTo>
                <a:lnTo>
                  <a:pt x="8457493" y="0"/>
                </a:lnTo>
                <a:lnTo>
                  <a:pt x="8457493" y="6205267"/>
                </a:lnTo>
                <a:lnTo>
                  <a:pt x="0" y="6205267"/>
                </a:lnTo>
                <a:lnTo>
                  <a:pt x="0" y="0"/>
                </a:lnTo>
                <a:close/>
              </a:path>
            </a:pathLst>
          </a:custGeom>
          <a:blipFill>
            <a:blip r:embed="rId5"/>
            <a:stretch>
              <a:fillRect t="-1725" r="-641" b="-1152"/>
            </a:stretch>
          </a:blipFill>
        </p:spPr>
        <p:txBody>
          <a:bodyPr/>
          <a:lstStyle/>
          <a:p>
            <a:endParaRPr lang="en-US"/>
          </a:p>
        </p:txBody>
      </p:sp>
      <p:sp>
        <p:nvSpPr>
          <p:cNvPr id="8" name="Freeform 8"/>
          <p:cNvSpPr/>
          <p:nvPr/>
        </p:nvSpPr>
        <p:spPr>
          <a:xfrm>
            <a:off x="12572778" y="0"/>
            <a:ext cx="5285324" cy="3691748"/>
          </a:xfrm>
          <a:custGeom>
            <a:avLst/>
            <a:gdLst/>
            <a:ahLst/>
            <a:cxnLst/>
            <a:rect l="l" t="t" r="r" b="b"/>
            <a:pathLst>
              <a:path w="5285324" h="3691748">
                <a:moveTo>
                  <a:pt x="0" y="0"/>
                </a:moveTo>
                <a:lnTo>
                  <a:pt x="5285324" y="0"/>
                </a:lnTo>
                <a:lnTo>
                  <a:pt x="5285324" y="3691748"/>
                </a:lnTo>
                <a:lnTo>
                  <a:pt x="0" y="3691748"/>
                </a:lnTo>
                <a:lnTo>
                  <a:pt x="0" y="0"/>
                </a:lnTo>
                <a:close/>
              </a:path>
            </a:pathLst>
          </a:custGeom>
          <a:blipFill>
            <a:blip r:embed="rId6"/>
            <a:stretch>
              <a:fillRect r="-11807" b="-819"/>
            </a:stretch>
          </a:blipFill>
        </p:spPr>
        <p:txBody>
          <a:bodyPr/>
          <a:lstStyle/>
          <a:p>
            <a:endParaRPr lang="en-US"/>
          </a:p>
        </p:txBody>
      </p:sp>
      <p:sp>
        <p:nvSpPr>
          <p:cNvPr id="9" name="Freeform 9"/>
          <p:cNvSpPr/>
          <p:nvPr/>
        </p:nvSpPr>
        <p:spPr>
          <a:xfrm>
            <a:off x="9400609" y="0"/>
            <a:ext cx="2750880" cy="3721995"/>
          </a:xfrm>
          <a:custGeom>
            <a:avLst/>
            <a:gdLst/>
            <a:ahLst/>
            <a:cxnLst/>
            <a:rect l="l" t="t" r="r" b="b"/>
            <a:pathLst>
              <a:path w="2750880" h="3721995">
                <a:moveTo>
                  <a:pt x="0" y="0"/>
                </a:moveTo>
                <a:lnTo>
                  <a:pt x="2750880" y="0"/>
                </a:lnTo>
                <a:lnTo>
                  <a:pt x="2750880" y="3721995"/>
                </a:lnTo>
                <a:lnTo>
                  <a:pt x="0" y="3721995"/>
                </a:lnTo>
                <a:lnTo>
                  <a:pt x="0" y="0"/>
                </a:lnTo>
                <a:close/>
              </a:path>
            </a:pathLst>
          </a:custGeom>
          <a:blipFill>
            <a:blip r:embed="rId7"/>
            <a:stretch>
              <a:fillRect l="-228888" t="-26134" r="-103412" b="-113496"/>
            </a:stretch>
          </a:blipFill>
        </p:spPr>
        <p:txBody>
          <a:bodyPr/>
          <a:lstStyle/>
          <a:p>
            <a:endParaRPr lang="en-US"/>
          </a:p>
        </p:txBody>
      </p:sp>
      <p:sp>
        <p:nvSpPr>
          <p:cNvPr id="10" name="TextBox 10"/>
          <p:cNvSpPr txBox="1"/>
          <p:nvPr/>
        </p:nvSpPr>
        <p:spPr>
          <a:xfrm>
            <a:off x="1839268" y="3168487"/>
            <a:ext cx="6505088" cy="1868932"/>
          </a:xfrm>
          <a:prstGeom prst="rect">
            <a:avLst/>
          </a:prstGeom>
        </p:spPr>
        <p:txBody>
          <a:bodyPr lIns="0" tIns="0" rIns="0" bIns="0" rtlCol="0" anchor="t">
            <a:spAutoFit/>
          </a:bodyPr>
          <a:lstStyle/>
          <a:p>
            <a:pPr algn="l">
              <a:lnSpc>
                <a:spcPts val="7139"/>
              </a:lnSpc>
            </a:pPr>
            <a:r>
              <a:rPr lang="en-US" sz="5900" dirty="0">
                <a:solidFill>
                  <a:srgbClr val="FFFFFF"/>
                </a:solidFill>
                <a:latin typeface="Poppins Ultra-Bold"/>
                <a:ea typeface="Poppins Ultra-Bold"/>
                <a:cs typeface="Poppins Ultra-Bold"/>
                <a:sym typeface="Poppins Ultra-Bold"/>
              </a:rPr>
              <a:t>Outdated Learning Spaces</a:t>
            </a:r>
          </a:p>
        </p:txBody>
      </p:sp>
      <p:sp>
        <p:nvSpPr>
          <p:cNvPr id="11" name="TextBox 11"/>
          <p:cNvSpPr txBox="1"/>
          <p:nvPr/>
        </p:nvSpPr>
        <p:spPr>
          <a:xfrm>
            <a:off x="1848793" y="5338303"/>
            <a:ext cx="6495563" cy="3865245"/>
          </a:xfrm>
          <a:prstGeom prst="rect">
            <a:avLst/>
          </a:prstGeom>
        </p:spPr>
        <p:txBody>
          <a:bodyPr lIns="0" tIns="0" rIns="0" bIns="0" rtlCol="0" anchor="t">
            <a:spAutoFit/>
          </a:bodyPr>
          <a:lstStyle/>
          <a:p>
            <a:pPr marL="647692" lvl="1" indent="-323846" algn="l">
              <a:lnSpc>
                <a:spcPts val="3749"/>
              </a:lnSpc>
              <a:buFont typeface="Arial"/>
              <a:buChar char="•"/>
            </a:pPr>
            <a:r>
              <a:rPr lang="en-US" sz="2999">
                <a:solidFill>
                  <a:srgbClr val="FFFFFF"/>
                </a:solidFill>
                <a:latin typeface="Poppins"/>
                <a:ea typeface="Poppins"/>
                <a:cs typeface="Poppins"/>
                <a:sym typeface="Poppins"/>
              </a:rPr>
              <a:t>Outdated classrooms &amp; no shared learning spaces.</a:t>
            </a:r>
          </a:p>
          <a:p>
            <a:pPr marL="647692" lvl="1" indent="-323846" algn="l">
              <a:lnSpc>
                <a:spcPts val="3749"/>
              </a:lnSpc>
              <a:buFont typeface="Arial"/>
              <a:buChar char="•"/>
            </a:pPr>
            <a:r>
              <a:rPr lang="en-US" sz="2999">
                <a:solidFill>
                  <a:srgbClr val="FFFFFF"/>
                </a:solidFill>
                <a:latin typeface="Poppins"/>
                <a:ea typeface="Poppins"/>
                <a:cs typeface="Poppins"/>
                <a:sym typeface="Poppins"/>
              </a:rPr>
              <a:t>Outdated heating &amp; cooling systems; electrical does not support today’s learning.</a:t>
            </a:r>
          </a:p>
          <a:p>
            <a:pPr marL="647692" lvl="1" indent="-323846" algn="l">
              <a:lnSpc>
                <a:spcPts val="4499"/>
              </a:lnSpc>
              <a:buFont typeface="Arial"/>
              <a:buChar char="•"/>
            </a:pPr>
            <a:r>
              <a:rPr lang="en-US" sz="2999">
                <a:solidFill>
                  <a:srgbClr val="FFFFFF"/>
                </a:solidFill>
                <a:latin typeface="Poppins"/>
                <a:ea typeface="Poppins"/>
                <a:cs typeface="Poppins"/>
                <a:sym typeface="Poppins"/>
              </a:rPr>
              <a:t>Worn finishes.</a:t>
            </a:r>
          </a:p>
          <a:p>
            <a:pPr marL="647692" lvl="1" indent="-323846" algn="l">
              <a:lnSpc>
                <a:spcPts val="3779"/>
              </a:lnSpc>
              <a:buFont typeface="Arial"/>
              <a:buChar char="•"/>
            </a:pPr>
            <a:r>
              <a:rPr lang="en-US" sz="2999">
                <a:solidFill>
                  <a:srgbClr val="FFFFFF"/>
                </a:solidFill>
                <a:latin typeface="Poppins"/>
                <a:ea typeface="Poppins"/>
                <a:cs typeface="Poppins"/>
                <a:sym typeface="Poppins"/>
              </a:rPr>
              <a:t>Building entries and parking lots not safe for students.</a:t>
            </a:r>
          </a:p>
        </p:txBody>
      </p:sp>
      <p:sp>
        <p:nvSpPr>
          <p:cNvPr id="12" name="TextBox 12"/>
          <p:cNvSpPr txBox="1"/>
          <p:nvPr/>
        </p:nvSpPr>
        <p:spPr>
          <a:xfrm>
            <a:off x="1028700" y="735965"/>
            <a:ext cx="4063112"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sp>
        <p:nvSpPr>
          <p:cNvPr id="13" name="TextBox 13"/>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FFFFFF">
                    <a:alpha val="65882"/>
                  </a:srgbClr>
                </a:solidFill>
                <a:latin typeface="Poppins"/>
                <a:ea typeface="Poppins"/>
                <a:cs typeface="Poppins"/>
                <a:sym typeface="Poppins"/>
              </a:rPr>
              <a:t>www.cardinalstrong.net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8830131" y="0"/>
            <a:ext cx="4114800" cy="10287000"/>
            <a:chOff x="0" y="0"/>
            <a:chExt cx="1083733" cy="2709333"/>
          </a:xfrm>
        </p:grpSpPr>
        <p:sp>
          <p:nvSpPr>
            <p:cNvPr id="3" name="Freeform 3"/>
            <p:cNvSpPr/>
            <p:nvPr/>
          </p:nvSpPr>
          <p:spPr>
            <a:xfrm>
              <a:off x="0" y="0"/>
              <a:ext cx="1083733" cy="2709333"/>
            </a:xfrm>
            <a:custGeom>
              <a:avLst/>
              <a:gdLst/>
              <a:ahLst/>
              <a:cxnLst/>
              <a:rect l="l" t="t" r="r" b="b"/>
              <a:pathLst>
                <a:path w="1083733" h="2709333">
                  <a:moveTo>
                    <a:pt x="0" y="0"/>
                  </a:moveTo>
                  <a:lnTo>
                    <a:pt x="1083733" y="0"/>
                  </a:lnTo>
                  <a:lnTo>
                    <a:pt x="1083733" y="2709333"/>
                  </a:lnTo>
                  <a:lnTo>
                    <a:pt x="0" y="2709333"/>
                  </a:lnTo>
                  <a:close/>
                </a:path>
              </a:pathLst>
            </a:custGeom>
            <a:solidFill>
              <a:srgbClr val="FFFFFF"/>
            </a:solidFill>
          </p:spPr>
          <p:txBody>
            <a:bodyPr/>
            <a:lstStyle/>
            <a:p>
              <a:endParaRPr lang="en-US"/>
            </a:p>
          </p:txBody>
        </p:sp>
        <p:sp>
          <p:nvSpPr>
            <p:cNvPr id="4" name="TextBox 4"/>
            <p:cNvSpPr txBox="1"/>
            <p:nvPr/>
          </p:nvSpPr>
          <p:spPr>
            <a:xfrm>
              <a:off x="0" y="-57150"/>
              <a:ext cx="1083733" cy="2766483"/>
            </a:xfrm>
            <a:prstGeom prst="rect">
              <a:avLst/>
            </a:prstGeom>
          </p:spPr>
          <p:txBody>
            <a:bodyPr lIns="50800" tIns="50800" rIns="50800" bIns="50800" rtlCol="0" anchor="ctr"/>
            <a:lstStyle/>
            <a:p>
              <a:pPr algn="ctr">
                <a:lnSpc>
                  <a:spcPts val="2379"/>
                </a:lnSpc>
              </a:pPr>
              <a:endParaRPr/>
            </a:p>
          </p:txBody>
        </p:sp>
      </p:grpSp>
      <p:grpSp>
        <p:nvGrpSpPr>
          <p:cNvPr id="5" name="Group 5"/>
          <p:cNvGrpSpPr/>
          <p:nvPr/>
        </p:nvGrpSpPr>
        <p:grpSpPr>
          <a:xfrm>
            <a:off x="13144500" y="0"/>
            <a:ext cx="4114800" cy="10287000"/>
            <a:chOff x="0" y="0"/>
            <a:chExt cx="1083733" cy="2709333"/>
          </a:xfrm>
        </p:grpSpPr>
        <p:sp>
          <p:nvSpPr>
            <p:cNvPr id="6" name="Freeform 6"/>
            <p:cNvSpPr/>
            <p:nvPr/>
          </p:nvSpPr>
          <p:spPr>
            <a:xfrm>
              <a:off x="0" y="0"/>
              <a:ext cx="1083733" cy="2709333"/>
            </a:xfrm>
            <a:custGeom>
              <a:avLst/>
              <a:gdLst/>
              <a:ahLst/>
              <a:cxnLst/>
              <a:rect l="l" t="t" r="r" b="b"/>
              <a:pathLst>
                <a:path w="1083733" h="2709333">
                  <a:moveTo>
                    <a:pt x="0" y="0"/>
                  </a:moveTo>
                  <a:lnTo>
                    <a:pt x="1083733" y="0"/>
                  </a:lnTo>
                  <a:lnTo>
                    <a:pt x="1083733" y="2709333"/>
                  </a:lnTo>
                  <a:lnTo>
                    <a:pt x="0" y="2709333"/>
                  </a:lnTo>
                  <a:close/>
                </a:path>
              </a:pathLst>
            </a:custGeom>
            <a:solidFill>
              <a:srgbClr val="FFFFFF"/>
            </a:solidFill>
          </p:spPr>
          <p:txBody>
            <a:bodyPr/>
            <a:lstStyle/>
            <a:p>
              <a:endParaRPr lang="en-US"/>
            </a:p>
          </p:txBody>
        </p:sp>
        <p:sp>
          <p:nvSpPr>
            <p:cNvPr id="7" name="TextBox 7"/>
            <p:cNvSpPr txBox="1"/>
            <p:nvPr/>
          </p:nvSpPr>
          <p:spPr>
            <a:xfrm>
              <a:off x="0" y="-57150"/>
              <a:ext cx="1083733" cy="2766483"/>
            </a:xfrm>
            <a:prstGeom prst="rect">
              <a:avLst/>
            </a:prstGeom>
          </p:spPr>
          <p:txBody>
            <a:bodyPr lIns="50800" tIns="50800" rIns="50800" bIns="50800" rtlCol="0" anchor="ctr"/>
            <a:lstStyle/>
            <a:p>
              <a:pPr algn="ctr">
                <a:lnSpc>
                  <a:spcPts val="2379"/>
                </a:lnSpc>
              </a:pPr>
              <a:endParaRPr/>
            </a:p>
          </p:txBody>
        </p:sp>
      </p:grpSp>
      <p:grpSp>
        <p:nvGrpSpPr>
          <p:cNvPr id="8" name="Group 8"/>
          <p:cNvGrpSpPr/>
          <p:nvPr/>
        </p:nvGrpSpPr>
        <p:grpSpPr>
          <a:xfrm>
            <a:off x="9119745" y="0"/>
            <a:ext cx="3535572" cy="6902923"/>
            <a:chOff x="0" y="0"/>
            <a:chExt cx="4714096" cy="9203897"/>
          </a:xfrm>
        </p:grpSpPr>
        <p:pic>
          <p:nvPicPr>
            <p:cNvPr id="9" name="Picture 9"/>
            <p:cNvPicPr>
              <a:picLocks noChangeAspect="1"/>
            </p:cNvPicPr>
            <p:nvPr/>
          </p:nvPicPr>
          <p:blipFill>
            <a:blip r:embed="rId3"/>
            <a:srcRect l="15812" r="15812"/>
            <a:stretch>
              <a:fillRect/>
            </a:stretch>
          </p:blipFill>
          <p:spPr>
            <a:xfrm>
              <a:off x="0" y="0"/>
              <a:ext cx="4714096" cy="9203897"/>
            </a:xfrm>
            <a:prstGeom prst="rect">
              <a:avLst/>
            </a:prstGeom>
          </p:spPr>
        </p:pic>
      </p:grpSp>
      <p:grpSp>
        <p:nvGrpSpPr>
          <p:cNvPr id="10" name="Group 10"/>
          <p:cNvGrpSpPr/>
          <p:nvPr/>
        </p:nvGrpSpPr>
        <p:grpSpPr>
          <a:xfrm>
            <a:off x="13434114" y="0"/>
            <a:ext cx="3535572" cy="6902923"/>
            <a:chOff x="0" y="0"/>
            <a:chExt cx="4714096" cy="9203897"/>
          </a:xfrm>
        </p:grpSpPr>
        <p:pic>
          <p:nvPicPr>
            <p:cNvPr id="11" name="Picture 11"/>
            <p:cNvPicPr>
              <a:picLocks noChangeAspect="1"/>
            </p:cNvPicPr>
            <p:nvPr/>
          </p:nvPicPr>
          <p:blipFill>
            <a:blip r:embed="rId4"/>
            <a:srcRect l="29704" r="29704"/>
            <a:stretch>
              <a:fillRect/>
            </a:stretch>
          </p:blipFill>
          <p:spPr>
            <a:xfrm>
              <a:off x="0" y="0"/>
              <a:ext cx="4714096" cy="9203897"/>
            </a:xfrm>
            <a:prstGeom prst="rect">
              <a:avLst/>
            </a:prstGeom>
          </p:spPr>
        </p:pic>
      </p:grpSp>
      <p:sp>
        <p:nvSpPr>
          <p:cNvPr id="12" name="Freeform 12"/>
          <p:cNvSpPr/>
          <p:nvPr/>
        </p:nvSpPr>
        <p:spPr>
          <a:xfrm>
            <a:off x="6707599" y="2460152"/>
            <a:ext cx="318934" cy="318934"/>
          </a:xfrm>
          <a:custGeom>
            <a:avLst/>
            <a:gdLst/>
            <a:ahLst/>
            <a:cxnLst/>
            <a:rect l="l" t="t" r="r" b="b"/>
            <a:pathLst>
              <a:path w="318934" h="318934">
                <a:moveTo>
                  <a:pt x="0" y="0"/>
                </a:moveTo>
                <a:lnTo>
                  <a:pt x="318934" y="0"/>
                </a:lnTo>
                <a:lnTo>
                  <a:pt x="318934" y="318935"/>
                </a:lnTo>
                <a:lnTo>
                  <a:pt x="0" y="3189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AutoShape 13"/>
          <p:cNvSpPr/>
          <p:nvPr/>
        </p:nvSpPr>
        <p:spPr>
          <a:xfrm>
            <a:off x="-5838414" y="2595807"/>
            <a:ext cx="12705480" cy="0"/>
          </a:xfrm>
          <a:prstGeom prst="line">
            <a:avLst/>
          </a:prstGeom>
          <a:ln w="47625" cap="flat">
            <a:solidFill>
              <a:srgbClr val="EFD000"/>
            </a:solidFill>
            <a:prstDash val="solid"/>
            <a:headEnd type="none" w="sm" len="sm"/>
            <a:tailEnd type="none" w="sm" len="sm"/>
          </a:ln>
        </p:spPr>
        <p:txBody>
          <a:bodyPr/>
          <a:lstStyle/>
          <a:p>
            <a:endParaRPr lang="en-US"/>
          </a:p>
        </p:txBody>
      </p:sp>
      <p:grpSp>
        <p:nvGrpSpPr>
          <p:cNvPr id="14" name="Group 14"/>
          <p:cNvGrpSpPr/>
          <p:nvPr/>
        </p:nvGrpSpPr>
        <p:grpSpPr>
          <a:xfrm>
            <a:off x="8830131" y="6902923"/>
            <a:ext cx="4114800" cy="3384077"/>
            <a:chOff x="0" y="0"/>
            <a:chExt cx="1083733" cy="891280"/>
          </a:xfrm>
        </p:grpSpPr>
        <p:sp>
          <p:nvSpPr>
            <p:cNvPr id="15" name="Freeform 15"/>
            <p:cNvSpPr/>
            <p:nvPr/>
          </p:nvSpPr>
          <p:spPr>
            <a:xfrm>
              <a:off x="0" y="0"/>
              <a:ext cx="1083733" cy="891280"/>
            </a:xfrm>
            <a:custGeom>
              <a:avLst/>
              <a:gdLst/>
              <a:ahLst/>
              <a:cxnLst/>
              <a:rect l="l" t="t" r="r" b="b"/>
              <a:pathLst>
                <a:path w="1083733" h="891280">
                  <a:moveTo>
                    <a:pt x="0" y="0"/>
                  </a:moveTo>
                  <a:lnTo>
                    <a:pt x="1083733" y="0"/>
                  </a:lnTo>
                  <a:lnTo>
                    <a:pt x="1083733" y="891280"/>
                  </a:lnTo>
                  <a:lnTo>
                    <a:pt x="0" y="891280"/>
                  </a:lnTo>
                  <a:close/>
                </a:path>
              </a:pathLst>
            </a:custGeom>
            <a:solidFill>
              <a:srgbClr val="FFFFFF"/>
            </a:solidFill>
          </p:spPr>
          <p:txBody>
            <a:bodyPr/>
            <a:lstStyle/>
            <a:p>
              <a:endParaRPr lang="en-US"/>
            </a:p>
          </p:txBody>
        </p:sp>
        <p:sp>
          <p:nvSpPr>
            <p:cNvPr id="16" name="TextBox 16"/>
            <p:cNvSpPr txBox="1"/>
            <p:nvPr/>
          </p:nvSpPr>
          <p:spPr>
            <a:xfrm>
              <a:off x="0" y="-57150"/>
              <a:ext cx="1083733" cy="948430"/>
            </a:xfrm>
            <a:prstGeom prst="rect">
              <a:avLst/>
            </a:prstGeom>
          </p:spPr>
          <p:txBody>
            <a:bodyPr lIns="50800" tIns="50800" rIns="50800" bIns="50800" rtlCol="0" anchor="ctr"/>
            <a:lstStyle/>
            <a:p>
              <a:pPr algn="ctr">
                <a:lnSpc>
                  <a:spcPts val="2379"/>
                </a:lnSpc>
              </a:pPr>
              <a:endParaRPr/>
            </a:p>
          </p:txBody>
        </p:sp>
      </p:grpSp>
      <p:sp>
        <p:nvSpPr>
          <p:cNvPr id="17" name="TextBox 17"/>
          <p:cNvSpPr txBox="1"/>
          <p:nvPr/>
        </p:nvSpPr>
        <p:spPr>
          <a:xfrm>
            <a:off x="1839268" y="3158962"/>
            <a:ext cx="6505088" cy="1209675"/>
          </a:xfrm>
          <a:prstGeom prst="rect">
            <a:avLst/>
          </a:prstGeom>
        </p:spPr>
        <p:txBody>
          <a:bodyPr lIns="0" tIns="0" rIns="0" bIns="0" rtlCol="0" anchor="t">
            <a:spAutoFit/>
          </a:bodyPr>
          <a:lstStyle/>
          <a:p>
            <a:pPr algn="l">
              <a:lnSpc>
                <a:spcPts val="9074"/>
              </a:lnSpc>
            </a:pPr>
            <a:r>
              <a:rPr lang="en-US" sz="7499">
                <a:solidFill>
                  <a:srgbClr val="FFFFFF"/>
                </a:solidFill>
                <a:latin typeface="Poppins Ultra-Bold"/>
                <a:ea typeface="Poppins Ultra-Bold"/>
                <a:cs typeface="Poppins Ultra-Bold"/>
                <a:sym typeface="Poppins Ultra-Bold"/>
              </a:rPr>
              <a:t>Solutions</a:t>
            </a:r>
          </a:p>
        </p:txBody>
      </p:sp>
      <p:sp>
        <p:nvSpPr>
          <p:cNvPr id="18" name="TextBox 18"/>
          <p:cNvSpPr txBox="1"/>
          <p:nvPr/>
        </p:nvSpPr>
        <p:spPr>
          <a:xfrm>
            <a:off x="1839268" y="4516845"/>
            <a:ext cx="5244743" cy="3274061"/>
          </a:xfrm>
          <a:prstGeom prst="rect">
            <a:avLst/>
          </a:prstGeom>
        </p:spPr>
        <p:txBody>
          <a:bodyPr lIns="0" tIns="0" rIns="0" bIns="0" rtlCol="0" anchor="t">
            <a:spAutoFit/>
          </a:bodyPr>
          <a:lstStyle/>
          <a:p>
            <a:pPr algn="l">
              <a:lnSpc>
                <a:spcPts val="4339"/>
              </a:lnSpc>
            </a:pPr>
            <a:r>
              <a:rPr lang="en-US" sz="3099">
                <a:solidFill>
                  <a:srgbClr val="FFFFFF"/>
                </a:solidFill>
                <a:latin typeface="Poppins Bold"/>
                <a:ea typeface="Poppins Bold"/>
                <a:cs typeface="Poppins Bold"/>
                <a:sym typeface="Poppins Bold"/>
              </a:rPr>
              <a:t>L-A Public Schools is asking voters to consider a two-question referendum on Nov. 5</a:t>
            </a:r>
          </a:p>
          <a:p>
            <a:pPr marL="669281" lvl="1" indent="-334641" algn="l">
              <a:lnSpc>
                <a:spcPts val="4339"/>
              </a:lnSpc>
              <a:buFont typeface="Arial"/>
              <a:buChar char="•"/>
            </a:pPr>
            <a:r>
              <a:rPr lang="en-US" sz="3099">
                <a:solidFill>
                  <a:srgbClr val="FFFFFF"/>
                </a:solidFill>
                <a:latin typeface="Poppins Bold"/>
                <a:ea typeface="Poppins Bold"/>
                <a:cs typeface="Poppins Bold"/>
                <a:sym typeface="Poppins Bold"/>
              </a:rPr>
              <a:t>Levy for Learning</a:t>
            </a:r>
          </a:p>
          <a:p>
            <a:pPr marL="669281" lvl="1" indent="-334641" algn="l">
              <a:lnSpc>
                <a:spcPts val="4339"/>
              </a:lnSpc>
              <a:buFont typeface="Arial"/>
              <a:buChar char="•"/>
            </a:pPr>
            <a:r>
              <a:rPr lang="en-US" sz="3099">
                <a:solidFill>
                  <a:srgbClr val="FFFFFF"/>
                </a:solidFill>
                <a:latin typeface="Poppins Bold"/>
                <a:ea typeface="Poppins Bold"/>
                <a:cs typeface="Poppins Bold"/>
                <a:sym typeface="Poppins Bold"/>
              </a:rPr>
              <a:t>Bond for Basics</a:t>
            </a:r>
          </a:p>
        </p:txBody>
      </p:sp>
      <p:sp>
        <p:nvSpPr>
          <p:cNvPr id="19" name="TextBox 19"/>
          <p:cNvSpPr txBox="1"/>
          <p:nvPr/>
        </p:nvSpPr>
        <p:spPr>
          <a:xfrm>
            <a:off x="1028700" y="735965"/>
            <a:ext cx="4063112"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sp>
        <p:nvSpPr>
          <p:cNvPr id="20" name="TextBox 20"/>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FFFFFF">
                    <a:alpha val="65882"/>
                  </a:srgbClr>
                </a:solidFill>
                <a:latin typeface="Poppins"/>
                <a:ea typeface="Poppins"/>
                <a:cs typeface="Poppins"/>
                <a:sym typeface="Poppins"/>
              </a:rPr>
              <a:t>www.cardinalstrong.net</a:t>
            </a:r>
          </a:p>
        </p:txBody>
      </p:sp>
      <p:sp>
        <p:nvSpPr>
          <p:cNvPr id="21" name="TextBox 21"/>
          <p:cNvSpPr txBox="1"/>
          <p:nvPr/>
        </p:nvSpPr>
        <p:spPr>
          <a:xfrm>
            <a:off x="9270315" y="7188673"/>
            <a:ext cx="3234431" cy="2376170"/>
          </a:xfrm>
          <a:prstGeom prst="rect">
            <a:avLst/>
          </a:prstGeom>
        </p:spPr>
        <p:txBody>
          <a:bodyPr lIns="0" tIns="0" rIns="0" bIns="0" rtlCol="0" anchor="t">
            <a:spAutoFit/>
          </a:bodyPr>
          <a:lstStyle/>
          <a:p>
            <a:pPr algn="l">
              <a:lnSpc>
                <a:spcPts val="2379"/>
              </a:lnSpc>
            </a:pPr>
            <a:r>
              <a:rPr lang="en-US" sz="1699">
                <a:solidFill>
                  <a:srgbClr val="060606"/>
                </a:solidFill>
                <a:latin typeface="Poppins Bold"/>
                <a:ea typeface="Poppins Bold"/>
                <a:cs typeface="Poppins Bold"/>
                <a:sym typeface="Poppins Bold"/>
              </a:rPr>
              <a:t>QUESTION #1:</a:t>
            </a:r>
          </a:p>
          <a:p>
            <a:pPr algn="l">
              <a:lnSpc>
                <a:spcPts val="2379"/>
              </a:lnSpc>
            </a:pPr>
            <a:r>
              <a:rPr lang="en-US" sz="1699">
                <a:solidFill>
                  <a:srgbClr val="060606"/>
                </a:solidFill>
                <a:latin typeface="Poppins Bold"/>
                <a:ea typeface="Poppins Bold"/>
                <a:cs typeface="Poppins Bold"/>
                <a:sym typeface="Poppins Bold"/>
              </a:rPr>
              <a:t>LEVY FOR LEARNING</a:t>
            </a:r>
          </a:p>
          <a:p>
            <a:pPr algn="l">
              <a:lnSpc>
                <a:spcPts val="2379"/>
              </a:lnSpc>
            </a:pPr>
            <a:r>
              <a:rPr lang="en-US" sz="1699">
                <a:solidFill>
                  <a:srgbClr val="060606"/>
                </a:solidFill>
                <a:latin typeface="Poppins"/>
                <a:ea typeface="Poppins"/>
                <a:cs typeface="Poppins"/>
                <a:sym typeface="Poppins"/>
              </a:rPr>
              <a:t>$760/student for 10 years to support classroom learning:</a:t>
            </a:r>
          </a:p>
          <a:p>
            <a:pPr marL="367029" lvl="1" indent="-183514" algn="l">
              <a:lnSpc>
                <a:spcPts val="2379"/>
              </a:lnSpc>
              <a:buFont typeface="Arial"/>
              <a:buChar char="•"/>
            </a:pPr>
            <a:r>
              <a:rPr lang="en-US" sz="1699">
                <a:solidFill>
                  <a:srgbClr val="060606"/>
                </a:solidFill>
                <a:latin typeface="Poppins"/>
                <a:ea typeface="Poppins"/>
                <a:cs typeface="Poppins"/>
                <a:sym typeface="Poppins"/>
              </a:rPr>
              <a:t>Teachers &amp; Staff</a:t>
            </a:r>
          </a:p>
          <a:p>
            <a:pPr marL="367029" lvl="1" indent="-183514" algn="l">
              <a:lnSpc>
                <a:spcPts val="2379"/>
              </a:lnSpc>
              <a:buFont typeface="Arial"/>
              <a:buChar char="•"/>
            </a:pPr>
            <a:r>
              <a:rPr lang="en-US" sz="1699">
                <a:solidFill>
                  <a:srgbClr val="060606"/>
                </a:solidFill>
                <a:latin typeface="Poppins"/>
                <a:ea typeface="Poppins"/>
                <a:cs typeface="Poppins"/>
                <a:sym typeface="Poppins"/>
              </a:rPr>
              <a:t>Curriculum &amp; Classroom supplies</a:t>
            </a:r>
          </a:p>
          <a:p>
            <a:pPr marL="367029" lvl="1" indent="-183514" algn="l">
              <a:lnSpc>
                <a:spcPts val="2379"/>
              </a:lnSpc>
              <a:buFont typeface="Arial"/>
              <a:buChar char="•"/>
            </a:pPr>
            <a:r>
              <a:rPr lang="en-US" sz="1699">
                <a:solidFill>
                  <a:srgbClr val="060606"/>
                </a:solidFill>
                <a:latin typeface="Poppins"/>
                <a:ea typeface="Poppins"/>
                <a:cs typeface="Poppins"/>
                <a:sym typeface="Poppins"/>
              </a:rPr>
              <a:t>Extracurricular activities</a:t>
            </a:r>
          </a:p>
        </p:txBody>
      </p:sp>
      <p:sp>
        <p:nvSpPr>
          <p:cNvPr id="22" name="TextBox 22"/>
          <p:cNvSpPr txBox="1"/>
          <p:nvPr/>
        </p:nvSpPr>
        <p:spPr>
          <a:xfrm>
            <a:off x="13434114" y="7188673"/>
            <a:ext cx="3535572" cy="2966720"/>
          </a:xfrm>
          <a:prstGeom prst="rect">
            <a:avLst/>
          </a:prstGeom>
        </p:spPr>
        <p:txBody>
          <a:bodyPr lIns="0" tIns="0" rIns="0" bIns="0" rtlCol="0" anchor="t">
            <a:spAutoFit/>
          </a:bodyPr>
          <a:lstStyle/>
          <a:p>
            <a:pPr algn="l">
              <a:lnSpc>
                <a:spcPts val="2379"/>
              </a:lnSpc>
            </a:pPr>
            <a:r>
              <a:rPr lang="en-US" sz="1699">
                <a:solidFill>
                  <a:srgbClr val="060606"/>
                </a:solidFill>
                <a:latin typeface="Poppins Bold"/>
                <a:ea typeface="Poppins Bold"/>
                <a:cs typeface="Poppins Bold"/>
                <a:sym typeface="Poppins Bold"/>
              </a:rPr>
              <a:t>QUESTION #2:</a:t>
            </a:r>
          </a:p>
          <a:p>
            <a:pPr algn="l">
              <a:lnSpc>
                <a:spcPts val="2379"/>
              </a:lnSpc>
            </a:pPr>
            <a:r>
              <a:rPr lang="en-US" sz="1699">
                <a:solidFill>
                  <a:srgbClr val="060606"/>
                </a:solidFill>
                <a:latin typeface="Poppins Bold"/>
                <a:ea typeface="Poppins Bold"/>
                <a:cs typeface="Poppins Bold"/>
                <a:sym typeface="Poppins Bold"/>
              </a:rPr>
              <a:t>BOND FOR BUILDING</a:t>
            </a:r>
          </a:p>
          <a:p>
            <a:pPr algn="l">
              <a:lnSpc>
                <a:spcPts val="2379"/>
              </a:lnSpc>
            </a:pPr>
            <a:r>
              <a:rPr lang="en-US" sz="1699">
                <a:solidFill>
                  <a:srgbClr val="060606"/>
                </a:solidFill>
                <a:latin typeface="Poppins"/>
                <a:ea typeface="Poppins"/>
                <a:cs typeface="Poppins"/>
                <a:sym typeface="Poppins"/>
              </a:rPr>
              <a:t>$19.95 million (incl. bond costs) to improve learning spaces:</a:t>
            </a:r>
          </a:p>
          <a:p>
            <a:pPr marL="367029" lvl="1" indent="-183514" algn="l">
              <a:lnSpc>
                <a:spcPts val="2379"/>
              </a:lnSpc>
              <a:buFont typeface="Arial"/>
              <a:buChar char="•"/>
            </a:pPr>
            <a:r>
              <a:rPr lang="en-US" sz="1699">
                <a:solidFill>
                  <a:srgbClr val="060606"/>
                </a:solidFill>
                <a:latin typeface="Poppins"/>
                <a:ea typeface="Poppins"/>
                <a:cs typeface="Poppins"/>
                <a:sym typeface="Poppins"/>
              </a:rPr>
              <a:t>Classroom upgrades</a:t>
            </a:r>
          </a:p>
          <a:p>
            <a:pPr marL="367029" lvl="1" indent="-183514" algn="l">
              <a:lnSpc>
                <a:spcPts val="2379"/>
              </a:lnSpc>
              <a:buFont typeface="Arial"/>
              <a:buChar char="•"/>
            </a:pPr>
            <a:r>
              <a:rPr lang="en-US" sz="1699">
                <a:solidFill>
                  <a:srgbClr val="060606"/>
                </a:solidFill>
                <a:latin typeface="Poppins"/>
                <a:ea typeface="Poppins"/>
                <a:cs typeface="Poppins"/>
                <a:sym typeface="Poppins"/>
              </a:rPr>
              <a:t>Mechanical &amp; electrical systems upgrades</a:t>
            </a:r>
          </a:p>
          <a:p>
            <a:pPr marL="367029" lvl="1" indent="-183514" algn="l">
              <a:lnSpc>
                <a:spcPts val="2379"/>
              </a:lnSpc>
              <a:buFont typeface="Arial"/>
              <a:buChar char="•"/>
            </a:pPr>
            <a:r>
              <a:rPr lang="en-US" sz="1699">
                <a:solidFill>
                  <a:srgbClr val="060606"/>
                </a:solidFill>
                <a:latin typeface="Poppins"/>
                <a:ea typeface="Poppins"/>
                <a:cs typeface="Poppins"/>
                <a:sym typeface="Poppins"/>
              </a:rPr>
              <a:t>School safety &amp; security improvements</a:t>
            </a:r>
          </a:p>
          <a:p>
            <a:pPr algn="l">
              <a:lnSpc>
                <a:spcPts val="2379"/>
              </a:lnSpc>
            </a:pPr>
            <a:endParaRPr lang="en-US" sz="1699">
              <a:solidFill>
                <a:srgbClr val="060606"/>
              </a:solidFill>
              <a:latin typeface="Poppins"/>
              <a:ea typeface="Poppins"/>
              <a:cs typeface="Poppins"/>
              <a:sym typeface="Poppins"/>
            </a:endParaRPr>
          </a:p>
        </p:txBody>
      </p:sp>
      <p:sp>
        <p:nvSpPr>
          <p:cNvPr id="23" name="TextBox 23"/>
          <p:cNvSpPr txBox="1"/>
          <p:nvPr/>
        </p:nvSpPr>
        <p:spPr>
          <a:xfrm>
            <a:off x="1035534" y="8318246"/>
            <a:ext cx="7383794" cy="1010540"/>
          </a:xfrm>
          <a:prstGeom prst="rect">
            <a:avLst/>
          </a:prstGeom>
        </p:spPr>
        <p:txBody>
          <a:bodyPr lIns="0" tIns="0" rIns="0" bIns="0" rtlCol="0" anchor="t">
            <a:spAutoFit/>
          </a:bodyPr>
          <a:lstStyle/>
          <a:p>
            <a:pPr algn="l">
              <a:lnSpc>
                <a:spcPts val="7825"/>
              </a:lnSpc>
            </a:pPr>
            <a:r>
              <a:rPr lang="en-US" sz="5589">
                <a:solidFill>
                  <a:srgbClr val="EFD000"/>
                </a:solidFill>
                <a:latin typeface="Poppins Ultra-Bold"/>
                <a:ea typeface="Poppins Ultra-Bold"/>
                <a:cs typeface="Poppins Ultra-Bold"/>
                <a:sym typeface="Poppins Ultra-Bold"/>
              </a:rPr>
              <a:t>Please Vote Nov.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8830130" y="0"/>
            <a:ext cx="9000669" cy="10287000"/>
            <a:chOff x="0" y="0"/>
            <a:chExt cx="1083733" cy="2709333"/>
          </a:xfrm>
        </p:grpSpPr>
        <p:sp>
          <p:nvSpPr>
            <p:cNvPr id="3" name="Freeform 3"/>
            <p:cNvSpPr/>
            <p:nvPr/>
          </p:nvSpPr>
          <p:spPr>
            <a:xfrm>
              <a:off x="0" y="0"/>
              <a:ext cx="1083733" cy="2709333"/>
            </a:xfrm>
            <a:custGeom>
              <a:avLst/>
              <a:gdLst/>
              <a:ahLst/>
              <a:cxnLst/>
              <a:rect l="l" t="t" r="r" b="b"/>
              <a:pathLst>
                <a:path w="1083733" h="2709333">
                  <a:moveTo>
                    <a:pt x="0" y="0"/>
                  </a:moveTo>
                  <a:lnTo>
                    <a:pt x="1083733" y="0"/>
                  </a:lnTo>
                  <a:lnTo>
                    <a:pt x="1083733" y="2709333"/>
                  </a:lnTo>
                  <a:lnTo>
                    <a:pt x="0" y="2709333"/>
                  </a:lnTo>
                  <a:close/>
                </a:path>
              </a:pathLst>
            </a:custGeom>
            <a:solidFill>
              <a:srgbClr val="FFFFFF"/>
            </a:solidFill>
          </p:spPr>
          <p:txBody>
            <a:bodyPr/>
            <a:lstStyle/>
            <a:p>
              <a:endParaRPr lang="en-US"/>
            </a:p>
          </p:txBody>
        </p:sp>
        <p:sp>
          <p:nvSpPr>
            <p:cNvPr id="4" name="TextBox 4"/>
            <p:cNvSpPr txBox="1"/>
            <p:nvPr/>
          </p:nvSpPr>
          <p:spPr>
            <a:xfrm>
              <a:off x="0" y="-57150"/>
              <a:ext cx="1083733" cy="2766483"/>
            </a:xfrm>
            <a:prstGeom prst="rect">
              <a:avLst/>
            </a:prstGeom>
          </p:spPr>
          <p:txBody>
            <a:bodyPr lIns="50800" tIns="50800" rIns="50800" bIns="50800" rtlCol="0" anchor="ctr"/>
            <a:lstStyle/>
            <a:p>
              <a:pPr algn="ctr">
                <a:lnSpc>
                  <a:spcPts val="2379"/>
                </a:lnSpc>
              </a:pPr>
              <a:endParaRPr/>
            </a:p>
          </p:txBody>
        </p:sp>
      </p:grpSp>
      <p:sp>
        <p:nvSpPr>
          <p:cNvPr id="7" name="TextBox 7"/>
          <p:cNvSpPr txBox="1"/>
          <p:nvPr/>
        </p:nvSpPr>
        <p:spPr>
          <a:xfrm>
            <a:off x="12877800" y="-216991"/>
            <a:ext cx="4381500" cy="10503991"/>
          </a:xfrm>
          <a:prstGeom prst="rect">
            <a:avLst/>
          </a:prstGeom>
        </p:spPr>
        <p:txBody>
          <a:bodyPr lIns="50800" tIns="50800" rIns="50800" bIns="50800" rtlCol="0" anchor="ctr"/>
          <a:lstStyle/>
          <a:p>
            <a:pPr algn="ctr">
              <a:lnSpc>
                <a:spcPts val="2379"/>
              </a:lnSpc>
            </a:pPr>
            <a:endParaRPr/>
          </a:p>
        </p:txBody>
      </p:sp>
      <p:sp>
        <p:nvSpPr>
          <p:cNvPr id="12" name="Freeform 12"/>
          <p:cNvSpPr/>
          <p:nvPr/>
        </p:nvSpPr>
        <p:spPr>
          <a:xfrm>
            <a:off x="6707599" y="2460152"/>
            <a:ext cx="318934" cy="318934"/>
          </a:xfrm>
          <a:custGeom>
            <a:avLst/>
            <a:gdLst/>
            <a:ahLst/>
            <a:cxnLst/>
            <a:rect l="l" t="t" r="r" b="b"/>
            <a:pathLst>
              <a:path w="318934" h="318934">
                <a:moveTo>
                  <a:pt x="0" y="0"/>
                </a:moveTo>
                <a:lnTo>
                  <a:pt x="318934" y="0"/>
                </a:lnTo>
                <a:lnTo>
                  <a:pt x="318934" y="318935"/>
                </a:lnTo>
                <a:lnTo>
                  <a:pt x="0" y="3189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AutoShape 13"/>
          <p:cNvSpPr/>
          <p:nvPr/>
        </p:nvSpPr>
        <p:spPr>
          <a:xfrm>
            <a:off x="-5838414" y="2595807"/>
            <a:ext cx="12705480" cy="0"/>
          </a:xfrm>
          <a:prstGeom prst="line">
            <a:avLst/>
          </a:prstGeom>
          <a:ln w="47625" cap="flat">
            <a:solidFill>
              <a:srgbClr val="EFD000"/>
            </a:solidFill>
            <a:prstDash val="solid"/>
            <a:headEnd type="none" w="sm" len="sm"/>
            <a:tailEnd type="none" w="sm" len="sm"/>
          </a:ln>
        </p:spPr>
        <p:txBody>
          <a:bodyPr/>
          <a:lstStyle/>
          <a:p>
            <a:endParaRPr lang="en-US"/>
          </a:p>
        </p:txBody>
      </p:sp>
      <p:sp>
        <p:nvSpPr>
          <p:cNvPr id="17" name="TextBox 17"/>
          <p:cNvSpPr txBox="1"/>
          <p:nvPr/>
        </p:nvSpPr>
        <p:spPr>
          <a:xfrm>
            <a:off x="1219200" y="3594401"/>
            <a:ext cx="8039556" cy="1862626"/>
          </a:xfrm>
          <a:prstGeom prst="rect">
            <a:avLst/>
          </a:prstGeom>
        </p:spPr>
        <p:txBody>
          <a:bodyPr wrap="square" lIns="0" tIns="0" rIns="0" bIns="0" rtlCol="0" anchor="t">
            <a:spAutoFit/>
          </a:bodyPr>
          <a:lstStyle/>
          <a:p>
            <a:pPr>
              <a:lnSpc>
                <a:spcPts val="7139"/>
              </a:lnSpc>
            </a:pPr>
            <a:r>
              <a:rPr lang="en-US" sz="5900" dirty="0">
                <a:solidFill>
                  <a:srgbClr val="FFFFFF"/>
                </a:solidFill>
                <a:latin typeface="Poppins Ultra-Bold"/>
                <a:cs typeface="Poppins Ultra-Bold"/>
                <a:sym typeface="Poppins Ultra-Bold"/>
              </a:rPr>
              <a:t>Elementary Improvements</a:t>
            </a:r>
          </a:p>
        </p:txBody>
      </p:sp>
      <p:sp>
        <p:nvSpPr>
          <p:cNvPr id="18" name="TextBox 18"/>
          <p:cNvSpPr txBox="1"/>
          <p:nvPr/>
        </p:nvSpPr>
        <p:spPr>
          <a:xfrm>
            <a:off x="304800" y="5474885"/>
            <a:ext cx="5244743" cy="524824"/>
          </a:xfrm>
          <a:prstGeom prst="rect">
            <a:avLst/>
          </a:prstGeom>
        </p:spPr>
        <p:txBody>
          <a:bodyPr lIns="0" tIns="0" rIns="0" bIns="0" rtlCol="0" anchor="t">
            <a:spAutoFit/>
          </a:bodyPr>
          <a:lstStyle/>
          <a:p>
            <a:pPr marL="334640" lvl="1" algn="l">
              <a:lnSpc>
                <a:spcPts val="4339"/>
              </a:lnSpc>
            </a:pPr>
            <a:r>
              <a:rPr lang="en-US" sz="3099" dirty="0">
                <a:solidFill>
                  <a:srgbClr val="FFFFFF"/>
                </a:solidFill>
                <a:latin typeface="Poppins Bold"/>
                <a:ea typeface="Poppins Bold"/>
                <a:cs typeface="Poppins Bold"/>
                <a:sym typeface="Poppins Bold"/>
              </a:rPr>
              <a:t>       Bond for Basics</a:t>
            </a:r>
          </a:p>
        </p:txBody>
      </p:sp>
      <p:sp>
        <p:nvSpPr>
          <p:cNvPr id="19" name="TextBox 19"/>
          <p:cNvSpPr txBox="1"/>
          <p:nvPr/>
        </p:nvSpPr>
        <p:spPr>
          <a:xfrm>
            <a:off x="1028700" y="735965"/>
            <a:ext cx="4063112"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sp>
        <p:nvSpPr>
          <p:cNvPr id="20" name="TextBox 20"/>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FFFFFF">
                    <a:alpha val="65882"/>
                  </a:srgbClr>
                </a:solidFill>
                <a:latin typeface="Poppins"/>
                <a:ea typeface="Poppins"/>
                <a:cs typeface="Poppins"/>
                <a:sym typeface="Poppins"/>
              </a:rPr>
              <a:t>www.cardinalstrong.net</a:t>
            </a:r>
          </a:p>
        </p:txBody>
      </p:sp>
      <p:sp>
        <p:nvSpPr>
          <p:cNvPr id="21" name="TextBox 21"/>
          <p:cNvSpPr txBox="1"/>
          <p:nvPr/>
        </p:nvSpPr>
        <p:spPr>
          <a:xfrm>
            <a:off x="9090714" y="190500"/>
            <a:ext cx="8479500" cy="10494604"/>
          </a:xfrm>
          <a:prstGeom prst="rect">
            <a:avLst/>
          </a:prstGeom>
        </p:spPr>
        <p:txBody>
          <a:bodyPr wrap="square" lIns="0" tIns="0" rIns="0" bIns="0" rtlCol="0" anchor="t">
            <a:spAutoFit/>
          </a:bodyPr>
          <a:lstStyle/>
          <a:p>
            <a:pPr marL="457200" indent="-457200">
              <a:spcBef>
                <a:spcPts val="600"/>
              </a:spcBef>
              <a:spcAft>
                <a:spcPts val="1800"/>
              </a:spcAft>
              <a:buClr>
                <a:srgbClr val="EFD000"/>
              </a:buClr>
              <a:buFont typeface="Wingdings" panose="05000000000000000000" pitchFamily="2" charset="2"/>
              <a:buChar char="§"/>
            </a:pPr>
            <a:r>
              <a:rPr lang="en-US" sz="2800" dirty="0"/>
              <a:t>Plumbing</a:t>
            </a:r>
          </a:p>
          <a:p>
            <a:pPr marL="457200" indent="-457200">
              <a:spcBef>
                <a:spcPts val="600"/>
              </a:spcBef>
              <a:spcAft>
                <a:spcPts val="1800"/>
              </a:spcAft>
              <a:buClr>
                <a:srgbClr val="EFD000"/>
              </a:buClr>
              <a:buFont typeface="Wingdings" panose="05000000000000000000" pitchFamily="2" charset="2"/>
              <a:buChar char="§"/>
            </a:pPr>
            <a:r>
              <a:rPr lang="en-US" sz="2800" dirty="0"/>
              <a:t>Tuckpointing</a:t>
            </a:r>
          </a:p>
          <a:p>
            <a:pPr marL="457200" indent="-457200">
              <a:spcBef>
                <a:spcPts val="600"/>
              </a:spcBef>
              <a:spcAft>
                <a:spcPts val="1800"/>
              </a:spcAft>
              <a:buClr>
                <a:srgbClr val="EFD000"/>
              </a:buClr>
              <a:buFont typeface="Wingdings" panose="05000000000000000000" pitchFamily="2" charset="2"/>
              <a:buChar char="§"/>
            </a:pPr>
            <a:r>
              <a:rPr lang="en-US" sz="2800" dirty="0"/>
              <a:t>Windows Replacements</a:t>
            </a:r>
          </a:p>
          <a:p>
            <a:pPr marL="457200" indent="-457200">
              <a:spcBef>
                <a:spcPts val="600"/>
              </a:spcBef>
              <a:spcAft>
                <a:spcPts val="1800"/>
              </a:spcAft>
              <a:buClr>
                <a:srgbClr val="EFD000"/>
              </a:buClr>
              <a:buFont typeface="Wingdings" panose="05000000000000000000" pitchFamily="2" charset="2"/>
              <a:buChar char="§"/>
            </a:pPr>
            <a:r>
              <a:rPr lang="en-US" sz="2800" dirty="0"/>
              <a:t>Door and Hardware Upgrades</a:t>
            </a:r>
          </a:p>
          <a:p>
            <a:pPr marL="457200" indent="-457200">
              <a:spcBef>
                <a:spcPts val="600"/>
              </a:spcBef>
              <a:spcAft>
                <a:spcPts val="1800"/>
              </a:spcAft>
              <a:buClr>
                <a:srgbClr val="EFD000"/>
              </a:buClr>
              <a:buFont typeface="Wingdings" panose="05000000000000000000" pitchFamily="2" charset="2"/>
              <a:buChar char="§"/>
            </a:pPr>
            <a:r>
              <a:rPr lang="en-US" sz="2800" dirty="0"/>
              <a:t>Gym Equipment and Flooring Upgrades</a:t>
            </a:r>
          </a:p>
          <a:p>
            <a:pPr marL="457200" indent="-457200">
              <a:spcBef>
                <a:spcPts val="600"/>
              </a:spcBef>
              <a:spcAft>
                <a:spcPts val="1800"/>
              </a:spcAft>
              <a:buClr>
                <a:srgbClr val="EFD000"/>
              </a:buClr>
              <a:buFont typeface="Wingdings" panose="05000000000000000000" pitchFamily="2" charset="2"/>
              <a:buChar char="§"/>
            </a:pPr>
            <a:r>
              <a:rPr lang="en-US" sz="2800" dirty="0"/>
              <a:t>Parent Bus Drop-off and Pick up Site Improvements</a:t>
            </a:r>
          </a:p>
          <a:p>
            <a:pPr marL="457200" indent="-457200">
              <a:spcBef>
                <a:spcPts val="600"/>
              </a:spcBef>
              <a:spcAft>
                <a:spcPts val="1800"/>
              </a:spcAft>
              <a:buClr>
                <a:srgbClr val="EFD000"/>
              </a:buClr>
              <a:buFont typeface="Wingdings" panose="05000000000000000000" pitchFamily="2" charset="2"/>
              <a:buChar char="§"/>
            </a:pPr>
            <a:r>
              <a:rPr lang="en-US" sz="2800" dirty="0"/>
              <a:t>New Playground Equipment</a:t>
            </a:r>
          </a:p>
          <a:p>
            <a:pPr marL="457200" indent="-457200">
              <a:spcBef>
                <a:spcPts val="600"/>
              </a:spcBef>
              <a:spcAft>
                <a:spcPts val="1800"/>
              </a:spcAft>
              <a:buClr>
                <a:srgbClr val="EFD000"/>
              </a:buClr>
              <a:buFont typeface="Wingdings" panose="05000000000000000000" pitchFamily="2" charset="2"/>
              <a:buChar char="§"/>
            </a:pPr>
            <a:r>
              <a:rPr lang="en-US" sz="2800" dirty="0"/>
              <a:t>Remodeled Office Space</a:t>
            </a:r>
          </a:p>
          <a:p>
            <a:pPr marL="457200" indent="-457200">
              <a:spcBef>
                <a:spcPts val="600"/>
              </a:spcBef>
              <a:spcAft>
                <a:spcPts val="1800"/>
              </a:spcAft>
              <a:buClr>
                <a:srgbClr val="EFD000"/>
              </a:buClr>
              <a:buFont typeface="Wingdings" panose="05000000000000000000" pitchFamily="2" charset="2"/>
              <a:buChar char="§"/>
            </a:pPr>
            <a:r>
              <a:rPr lang="en-US" sz="2800" dirty="0"/>
              <a:t>Small Addition to create secure entry, remodel existing space into family restroom</a:t>
            </a:r>
          </a:p>
          <a:p>
            <a:pPr marL="457200" indent="-457200">
              <a:spcBef>
                <a:spcPts val="600"/>
              </a:spcBef>
              <a:spcAft>
                <a:spcPts val="1800"/>
              </a:spcAft>
              <a:buClr>
                <a:srgbClr val="EFD000"/>
              </a:buClr>
              <a:buFont typeface="Wingdings" panose="05000000000000000000" pitchFamily="2" charset="2"/>
              <a:buChar char="§"/>
            </a:pPr>
            <a:r>
              <a:rPr lang="en-US" sz="2800" dirty="0"/>
              <a:t>Classroom Casework and Wall Upgrades to Address Sound Issues, Remodeling of Existing Space to Create Larger Kindergarten Rooms</a:t>
            </a:r>
          </a:p>
          <a:p>
            <a:pPr marL="457200" indent="-457200">
              <a:spcBef>
                <a:spcPts val="600"/>
              </a:spcBef>
              <a:spcAft>
                <a:spcPts val="1800"/>
              </a:spcAft>
              <a:buClr>
                <a:srgbClr val="EFD000"/>
              </a:buClr>
              <a:buFont typeface="Wingdings" panose="05000000000000000000" pitchFamily="2" charset="2"/>
              <a:buChar char="§"/>
            </a:pPr>
            <a:r>
              <a:rPr lang="en-US" sz="2800" dirty="0"/>
              <a:t>Remodeling of Group Restrooms to Increase  Capacity and meet American Disabilities Act (ADA) Requirements</a:t>
            </a:r>
          </a:p>
          <a:p>
            <a:pPr algn="l">
              <a:lnSpc>
                <a:spcPts val="2379"/>
              </a:lnSpc>
            </a:pPr>
            <a:endParaRPr lang="en-US" sz="1699" dirty="0">
              <a:solidFill>
                <a:srgbClr val="060606"/>
              </a:solidFill>
              <a:latin typeface="Poppins"/>
              <a:ea typeface="Poppins"/>
              <a:cs typeface="Poppins"/>
              <a:sym typeface="Poppins"/>
            </a:endParaRPr>
          </a:p>
        </p:txBody>
      </p:sp>
      <p:sp>
        <p:nvSpPr>
          <p:cNvPr id="23" name="TextBox 23"/>
          <p:cNvSpPr txBox="1"/>
          <p:nvPr/>
        </p:nvSpPr>
        <p:spPr>
          <a:xfrm>
            <a:off x="1035534" y="8318246"/>
            <a:ext cx="7383794" cy="1010540"/>
          </a:xfrm>
          <a:prstGeom prst="rect">
            <a:avLst/>
          </a:prstGeom>
        </p:spPr>
        <p:txBody>
          <a:bodyPr lIns="0" tIns="0" rIns="0" bIns="0" rtlCol="0" anchor="t">
            <a:spAutoFit/>
          </a:bodyPr>
          <a:lstStyle/>
          <a:p>
            <a:pPr algn="l">
              <a:lnSpc>
                <a:spcPts val="7825"/>
              </a:lnSpc>
            </a:pPr>
            <a:r>
              <a:rPr lang="en-US" sz="5589">
                <a:solidFill>
                  <a:srgbClr val="EFD000"/>
                </a:solidFill>
                <a:latin typeface="Poppins Ultra-Bold"/>
                <a:ea typeface="Poppins Ultra-Bold"/>
                <a:cs typeface="Poppins Ultra-Bold"/>
                <a:sym typeface="Poppins Ultra-Bold"/>
              </a:rPr>
              <a:t>Please Vote Nov. 5</a:t>
            </a:r>
          </a:p>
        </p:txBody>
      </p:sp>
      <p:sp>
        <p:nvSpPr>
          <p:cNvPr id="24" name="TextBox 23">
            <a:extLst>
              <a:ext uri="{FF2B5EF4-FFF2-40B4-BE49-F238E27FC236}">
                <a16:creationId xmlns:a16="http://schemas.microsoft.com/office/drawing/2014/main" id="{C25A6D8A-7EBC-4D5E-9AC1-CCFE4B22CF3A}"/>
              </a:ext>
            </a:extLst>
          </p:cNvPr>
          <p:cNvSpPr txBox="1"/>
          <p:nvPr/>
        </p:nvSpPr>
        <p:spPr>
          <a:xfrm>
            <a:off x="17830799" y="0"/>
            <a:ext cx="457202" cy="102870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358941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40000"/>
        </a:solidFill>
        <a:effectLst/>
      </p:bgPr>
    </p:bg>
    <p:spTree>
      <p:nvGrpSpPr>
        <p:cNvPr id="1" name=""/>
        <p:cNvGrpSpPr/>
        <p:nvPr/>
      </p:nvGrpSpPr>
      <p:grpSpPr>
        <a:xfrm>
          <a:off x="0" y="0"/>
          <a:ext cx="0" cy="0"/>
          <a:chOff x="0" y="0"/>
          <a:chExt cx="0" cy="0"/>
        </a:xfrm>
      </p:grpSpPr>
      <p:grpSp>
        <p:nvGrpSpPr>
          <p:cNvPr id="2" name="Group 2"/>
          <p:cNvGrpSpPr/>
          <p:nvPr/>
        </p:nvGrpSpPr>
        <p:grpSpPr>
          <a:xfrm>
            <a:off x="8830130" y="0"/>
            <a:ext cx="9000669" cy="10287000"/>
            <a:chOff x="0" y="0"/>
            <a:chExt cx="1083733" cy="2709333"/>
          </a:xfrm>
        </p:grpSpPr>
        <p:sp>
          <p:nvSpPr>
            <p:cNvPr id="3" name="Freeform 3"/>
            <p:cNvSpPr/>
            <p:nvPr/>
          </p:nvSpPr>
          <p:spPr>
            <a:xfrm>
              <a:off x="0" y="0"/>
              <a:ext cx="1083733" cy="2709333"/>
            </a:xfrm>
            <a:custGeom>
              <a:avLst/>
              <a:gdLst/>
              <a:ahLst/>
              <a:cxnLst/>
              <a:rect l="l" t="t" r="r" b="b"/>
              <a:pathLst>
                <a:path w="1083733" h="2709333">
                  <a:moveTo>
                    <a:pt x="0" y="0"/>
                  </a:moveTo>
                  <a:lnTo>
                    <a:pt x="1083733" y="0"/>
                  </a:lnTo>
                  <a:lnTo>
                    <a:pt x="1083733" y="2709333"/>
                  </a:lnTo>
                  <a:lnTo>
                    <a:pt x="0" y="2709333"/>
                  </a:lnTo>
                  <a:close/>
                </a:path>
              </a:pathLst>
            </a:custGeom>
            <a:solidFill>
              <a:srgbClr val="FFFFFF"/>
            </a:solidFill>
          </p:spPr>
          <p:txBody>
            <a:bodyPr/>
            <a:lstStyle/>
            <a:p>
              <a:endParaRPr lang="en-US"/>
            </a:p>
          </p:txBody>
        </p:sp>
        <p:sp>
          <p:nvSpPr>
            <p:cNvPr id="4" name="TextBox 4"/>
            <p:cNvSpPr txBox="1"/>
            <p:nvPr/>
          </p:nvSpPr>
          <p:spPr>
            <a:xfrm>
              <a:off x="0" y="-57150"/>
              <a:ext cx="1083733" cy="2766483"/>
            </a:xfrm>
            <a:prstGeom prst="rect">
              <a:avLst/>
            </a:prstGeom>
          </p:spPr>
          <p:txBody>
            <a:bodyPr lIns="50800" tIns="50800" rIns="50800" bIns="50800" rtlCol="0" anchor="ctr"/>
            <a:lstStyle/>
            <a:p>
              <a:pPr algn="ctr">
                <a:lnSpc>
                  <a:spcPts val="2379"/>
                </a:lnSpc>
              </a:pPr>
              <a:endParaRPr/>
            </a:p>
          </p:txBody>
        </p:sp>
      </p:grpSp>
      <p:sp>
        <p:nvSpPr>
          <p:cNvPr id="7" name="TextBox 7"/>
          <p:cNvSpPr txBox="1"/>
          <p:nvPr/>
        </p:nvSpPr>
        <p:spPr>
          <a:xfrm>
            <a:off x="12877800" y="-216991"/>
            <a:ext cx="4381500" cy="10503991"/>
          </a:xfrm>
          <a:prstGeom prst="rect">
            <a:avLst/>
          </a:prstGeom>
        </p:spPr>
        <p:txBody>
          <a:bodyPr lIns="50800" tIns="50800" rIns="50800" bIns="50800" rtlCol="0" anchor="ctr"/>
          <a:lstStyle/>
          <a:p>
            <a:pPr algn="ctr">
              <a:lnSpc>
                <a:spcPts val="2379"/>
              </a:lnSpc>
            </a:pPr>
            <a:endParaRPr/>
          </a:p>
        </p:txBody>
      </p:sp>
      <p:sp>
        <p:nvSpPr>
          <p:cNvPr id="12" name="Freeform 12"/>
          <p:cNvSpPr/>
          <p:nvPr/>
        </p:nvSpPr>
        <p:spPr>
          <a:xfrm>
            <a:off x="6707599" y="2460152"/>
            <a:ext cx="318934" cy="318934"/>
          </a:xfrm>
          <a:custGeom>
            <a:avLst/>
            <a:gdLst/>
            <a:ahLst/>
            <a:cxnLst/>
            <a:rect l="l" t="t" r="r" b="b"/>
            <a:pathLst>
              <a:path w="318934" h="318934">
                <a:moveTo>
                  <a:pt x="0" y="0"/>
                </a:moveTo>
                <a:lnTo>
                  <a:pt x="318934" y="0"/>
                </a:lnTo>
                <a:lnTo>
                  <a:pt x="318934" y="318935"/>
                </a:lnTo>
                <a:lnTo>
                  <a:pt x="0" y="3189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AutoShape 13"/>
          <p:cNvSpPr/>
          <p:nvPr/>
        </p:nvSpPr>
        <p:spPr>
          <a:xfrm>
            <a:off x="-5838414" y="2595807"/>
            <a:ext cx="12705480" cy="0"/>
          </a:xfrm>
          <a:prstGeom prst="line">
            <a:avLst/>
          </a:prstGeom>
          <a:ln w="47625" cap="flat">
            <a:solidFill>
              <a:srgbClr val="EFD000"/>
            </a:solidFill>
            <a:prstDash val="solid"/>
            <a:headEnd type="none" w="sm" len="sm"/>
            <a:tailEnd type="none" w="sm" len="sm"/>
          </a:ln>
        </p:spPr>
        <p:txBody>
          <a:bodyPr/>
          <a:lstStyle/>
          <a:p>
            <a:endParaRPr lang="en-US"/>
          </a:p>
        </p:txBody>
      </p:sp>
      <p:sp>
        <p:nvSpPr>
          <p:cNvPr id="17" name="TextBox 17"/>
          <p:cNvSpPr txBox="1"/>
          <p:nvPr/>
        </p:nvSpPr>
        <p:spPr>
          <a:xfrm>
            <a:off x="1219200" y="3594401"/>
            <a:ext cx="8039556" cy="1805238"/>
          </a:xfrm>
          <a:prstGeom prst="rect">
            <a:avLst/>
          </a:prstGeom>
        </p:spPr>
        <p:txBody>
          <a:bodyPr wrap="square" lIns="0" tIns="0" rIns="0" bIns="0" rtlCol="0" anchor="t">
            <a:spAutoFit/>
          </a:bodyPr>
          <a:lstStyle/>
          <a:p>
            <a:pPr>
              <a:lnSpc>
                <a:spcPts val="7139"/>
              </a:lnSpc>
            </a:pPr>
            <a:r>
              <a:rPr lang="en-US" sz="5900" dirty="0">
                <a:solidFill>
                  <a:srgbClr val="FFFFFF"/>
                </a:solidFill>
                <a:latin typeface="Poppins Ultra-Bold"/>
                <a:cs typeface="Poppins Ultra-Bold"/>
                <a:sym typeface="Poppins Ultra-Bold"/>
              </a:rPr>
              <a:t>High School</a:t>
            </a:r>
          </a:p>
          <a:p>
            <a:pPr>
              <a:lnSpc>
                <a:spcPts val="7139"/>
              </a:lnSpc>
            </a:pPr>
            <a:r>
              <a:rPr lang="en-US" sz="5900" dirty="0">
                <a:solidFill>
                  <a:srgbClr val="FFFFFF"/>
                </a:solidFill>
                <a:latin typeface="Poppins Ultra-Bold"/>
                <a:cs typeface="Poppins Ultra-Bold"/>
                <a:sym typeface="Poppins Ultra-Bold"/>
              </a:rPr>
              <a:t>Improvements</a:t>
            </a:r>
          </a:p>
        </p:txBody>
      </p:sp>
      <p:sp>
        <p:nvSpPr>
          <p:cNvPr id="18" name="TextBox 18"/>
          <p:cNvSpPr txBox="1"/>
          <p:nvPr/>
        </p:nvSpPr>
        <p:spPr>
          <a:xfrm>
            <a:off x="304800" y="5474885"/>
            <a:ext cx="5244743" cy="524824"/>
          </a:xfrm>
          <a:prstGeom prst="rect">
            <a:avLst/>
          </a:prstGeom>
        </p:spPr>
        <p:txBody>
          <a:bodyPr lIns="0" tIns="0" rIns="0" bIns="0" rtlCol="0" anchor="t">
            <a:spAutoFit/>
          </a:bodyPr>
          <a:lstStyle/>
          <a:p>
            <a:pPr marL="334640" lvl="1" algn="l">
              <a:lnSpc>
                <a:spcPts val="4339"/>
              </a:lnSpc>
            </a:pPr>
            <a:r>
              <a:rPr lang="en-US" sz="3099" dirty="0">
                <a:solidFill>
                  <a:srgbClr val="FFFFFF"/>
                </a:solidFill>
                <a:latin typeface="Poppins Bold"/>
                <a:ea typeface="Poppins Bold"/>
                <a:cs typeface="Poppins Bold"/>
                <a:sym typeface="Poppins Bold"/>
              </a:rPr>
              <a:t>       Bond for Basics</a:t>
            </a:r>
          </a:p>
        </p:txBody>
      </p:sp>
      <p:sp>
        <p:nvSpPr>
          <p:cNvPr id="19" name="TextBox 19"/>
          <p:cNvSpPr txBox="1"/>
          <p:nvPr/>
        </p:nvSpPr>
        <p:spPr>
          <a:xfrm>
            <a:off x="1028700" y="735965"/>
            <a:ext cx="4063112" cy="309245"/>
          </a:xfrm>
          <a:prstGeom prst="rect">
            <a:avLst/>
          </a:prstGeom>
        </p:spPr>
        <p:txBody>
          <a:bodyPr lIns="0" tIns="0" rIns="0" bIns="0" rtlCol="0" anchor="t">
            <a:spAutoFit/>
          </a:bodyPr>
          <a:lstStyle/>
          <a:p>
            <a:pPr algn="l">
              <a:lnSpc>
                <a:spcPts val="2379"/>
              </a:lnSpc>
            </a:pPr>
            <a:r>
              <a:rPr lang="en-US" sz="1699">
                <a:solidFill>
                  <a:srgbClr val="FFFFFF"/>
                </a:solidFill>
                <a:latin typeface="Poppins Ultra-Bold"/>
                <a:ea typeface="Poppins Ultra-Bold"/>
                <a:cs typeface="Poppins Ultra-Bold"/>
                <a:sym typeface="Poppins Ultra-Bold"/>
              </a:rPr>
              <a:t>Lewiston-Altura Public Schools</a:t>
            </a:r>
          </a:p>
        </p:txBody>
      </p:sp>
      <p:sp>
        <p:nvSpPr>
          <p:cNvPr id="20" name="TextBox 20"/>
          <p:cNvSpPr txBox="1"/>
          <p:nvPr/>
        </p:nvSpPr>
        <p:spPr>
          <a:xfrm>
            <a:off x="1028700" y="9294665"/>
            <a:ext cx="3022566" cy="309245"/>
          </a:xfrm>
          <a:prstGeom prst="rect">
            <a:avLst/>
          </a:prstGeom>
        </p:spPr>
        <p:txBody>
          <a:bodyPr lIns="0" tIns="0" rIns="0" bIns="0" rtlCol="0" anchor="t">
            <a:spAutoFit/>
          </a:bodyPr>
          <a:lstStyle/>
          <a:p>
            <a:pPr algn="l">
              <a:lnSpc>
                <a:spcPts val="2379"/>
              </a:lnSpc>
            </a:pPr>
            <a:r>
              <a:rPr lang="en-US" sz="1699">
                <a:solidFill>
                  <a:srgbClr val="FFFFFF">
                    <a:alpha val="65882"/>
                  </a:srgbClr>
                </a:solidFill>
                <a:latin typeface="Poppins"/>
                <a:ea typeface="Poppins"/>
                <a:cs typeface="Poppins"/>
                <a:sym typeface="Poppins"/>
              </a:rPr>
              <a:t>www.cardinalstrong.net</a:t>
            </a:r>
          </a:p>
        </p:txBody>
      </p:sp>
      <p:sp>
        <p:nvSpPr>
          <p:cNvPr id="21" name="TextBox 21"/>
          <p:cNvSpPr txBox="1"/>
          <p:nvPr/>
        </p:nvSpPr>
        <p:spPr>
          <a:xfrm>
            <a:off x="9090714" y="495300"/>
            <a:ext cx="8479500" cy="9558899"/>
          </a:xfrm>
          <a:prstGeom prst="rect">
            <a:avLst/>
          </a:prstGeom>
        </p:spPr>
        <p:txBody>
          <a:bodyPr wrap="square" lIns="0" tIns="0" rIns="0" bIns="0" rtlCol="0" anchor="t">
            <a:spAutoFit/>
          </a:bodyPr>
          <a:lstStyle/>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Fire alarm system replacement</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Plumbing</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Tuckpointing</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Roofing Replacements</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Windows replacements</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Door and hardware upgrades</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Classroom casework replacements</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Main gym flooring replacement</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New C-Gym bleachers</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Site improvements</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An addition to create a secured entry and provide adequate office space</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Renovations to update the science and art classrooms</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Renovations to update the locker rooms</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Update the existing career and technical education (CTE) space</a:t>
            </a:r>
          </a:p>
          <a:p>
            <a:pPr marL="457200" indent="-457200">
              <a:lnSpc>
                <a:spcPts val="2379"/>
              </a:lnSpc>
              <a:spcBef>
                <a:spcPts val="600"/>
              </a:spcBef>
              <a:spcAft>
                <a:spcPts val="1800"/>
              </a:spcAft>
              <a:buClr>
                <a:srgbClr val="EFD000"/>
              </a:buClr>
              <a:buFont typeface="Wingdings" panose="05000000000000000000" pitchFamily="2" charset="2"/>
              <a:buChar char="§"/>
            </a:pPr>
            <a:r>
              <a:rPr lang="en-US" sz="2800" dirty="0">
                <a:sym typeface="Poppins"/>
              </a:rPr>
              <a:t>New bus drop-off area</a:t>
            </a:r>
          </a:p>
        </p:txBody>
      </p:sp>
      <p:sp>
        <p:nvSpPr>
          <p:cNvPr id="23" name="TextBox 23"/>
          <p:cNvSpPr txBox="1"/>
          <p:nvPr/>
        </p:nvSpPr>
        <p:spPr>
          <a:xfrm>
            <a:off x="1035534" y="8318246"/>
            <a:ext cx="7383794" cy="1010540"/>
          </a:xfrm>
          <a:prstGeom prst="rect">
            <a:avLst/>
          </a:prstGeom>
        </p:spPr>
        <p:txBody>
          <a:bodyPr lIns="0" tIns="0" rIns="0" bIns="0" rtlCol="0" anchor="t">
            <a:spAutoFit/>
          </a:bodyPr>
          <a:lstStyle/>
          <a:p>
            <a:pPr algn="l">
              <a:lnSpc>
                <a:spcPts val="7825"/>
              </a:lnSpc>
            </a:pPr>
            <a:r>
              <a:rPr lang="en-US" sz="5589" dirty="0">
                <a:solidFill>
                  <a:srgbClr val="EFD000"/>
                </a:solidFill>
                <a:latin typeface="Poppins Ultra-Bold"/>
                <a:ea typeface="Poppins Ultra-Bold"/>
                <a:cs typeface="Poppins Ultra-Bold"/>
                <a:sym typeface="Poppins Ultra-Bold"/>
              </a:rPr>
              <a:t>Please Vote Nov. 5</a:t>
            </a:r>
          </a:p>
        </p:txBody>
      </p:sp>
      <p:sp>
        <p:nvSpPr>
          <p:cNvPr id="5" name="TextBox 4">
            <a:extLst>
              <a:ext uri="{FF2B5EF4-FFF2-40B4-BE49-F238E27FC236}">
                <a16:creationId xmlns:a16="http://schemas.microsoft.com/office/drawing/2014/main" id="{87A9C462-35BD-CB06-BAB7-DB5D39FE6A6E}"/>
              </a:ext>
            </a:extLst>
          </p:cNvPr>
          <p:cNvSpPr txBox="1"/>
          <p:nvPr/>
        </p:nvSpPr>
        <p:spPr>
          <a:xfrm>
            <a:off x="17830799" y="0"/>
            <a:ext cx="457202" cy="102870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298628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TotalTime>
  <Words>2147</Words>
  <Application>Microsoft Office PowerPoint</Application>
  <PresentationFormat>Custom</PresentationFormat>
  <Paragraphs>289</Paragraphs>
  <Slides>17</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Wingdings</vt:lpstr>
      <vt:lpstr>Montserrat</vt:lpstr>
      <vt:lpstr>Poppins Heavy</vt:lpstr>
      <vt:lpstr>Poppins Bold</vt:lpstr>
      <vt:lpstr>Arial</vt:lpstr>
      <vt:lpstr>Calibri</vt:lpstr>
      <vt:lpstr>Poppins Ultra-Bold</vt:lpstr>
      <vt:lpstr>Aptos</vt:lpstr>
      <vt:lpstr>Poppins Italics</vt:lpstr>
      <vt:lpstr>Poppins</vt:lpstr>
      <vt:lpstr>Pinata Marks Rough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 2024 Referendum Slide Deck </dc:title>
  <cp:lastModifiedBy>Jacqueline Coleman</cp:lastModifiedBy>
  <cp:revision>7</cp:revision>
  <dcterms:created xsi:type="dcterms:W3CDTF">2006-08-16T00:00:00Z</dcterms:created>
  <dcterms:modified xsi:type="dcterms:W3CDTF">2024-08-20T20:00:32Z</dcterms:modified>
  <dc:identifier>DAGLzLL4zxo</dc:identifier>
</cp:coreProperties>
</file>